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1" r:id="rId4"/>
    <p:sldId id="264" r:id="rId5"/>
    <p:sldId id="262" r:id="rId6"/>
    <p:sldId id="258" r:id="rId7"/>
    <p:sldId id="278" r:id="rId8"/>
    <p:sldId id="272" r:id="rId9"/>
    <p:sldId id="273" r:id="rId10"/>
    <p:sldId id="265" r:id="rId11"/>
    <p:sldId id="266" r:id="rId12"/>
    <p:sldId id="267" r:id="rId13"/>
    <p:sldId id="268" r:id="rId14"/>
    <p:sldId id="275" r:id="rId15"/>
    <p:sldId id="270" r:id="rId16"/>
    <p:sldId id="277" r:id="rId17"/>
    <p:sldId id="271" r:id="rId18"/>
    <p:sldId id="276" r:id="rId19"/>
    <p:sldId id="263" r:id="rId20"/>
    <p:sldId id="274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ven Wu" initials="SW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4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97"/>
    <p:restoredTop sz="94757"/>
  </p:normalViewPr>
  <p:slideViewPr>
    <p:cSldViewPr snapToGrid="0" snapToObjects="1">
      <p:cViewPr varScale="1">
        <p:scale>
          <a:sx n="49" d="100"/>
          <a:sy n="49" d="100"/>
        </p:scale>
        <p:origin x="-792" y="-9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510693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68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"/>
          <p:cNvSpPr/>
          <p:nvPr/>
        </p:nvSpPr>
        <p:spPr>
          <a:xfrm>
            <a:off x="502390" y="1600200"/>
            <a:ext cx="1200002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riangle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8" name="Triangle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9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50" name="Image"/>
          <p:cNvSpPr>
            <a:spLocks noGrp="1"/>
          </p:cNvSpPr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  <a:lvl2pPr>
              <a:defRPr>
                <a:latin typeface="Gill Sans"/>
                <a:ea typeface="Gill Sans"/>
                <a:cs typeface="Gill Sans"/>
                <a:sym typeface="Gill Sans"/>
              </a:defRPr>
            </a:lvl2pPr>
            <a:lvl3pPr>
              <a:defRPr>
                <a:latin typeface="Gill Sans"/>
                <a:ea typeface="Gill Sans"/>
                <a:cs typeface="Gill Sans"/>
                <a:sym typeface="Gill Sans"/>
              </a:defRPr>
            </a:lvl3pPr>
            <a:lvl4pPr>
              <a:defRPr>
                <a:latin typeface="Gill Sans"/>
                <a:ea typeface="Gill Sans"/>
                <a:cs typeface="Gill Sans"/>
                <a:sym typeface="Gill Sans"/>
              </a:defRPr>
            </a:lvl4pPr>
            <a:lvl5pPr>
              <a:defRPr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Image"/>
          <p:cNvSpPr>
            <a:spLocks noGrp="1"/>
          </p:cNvSpPr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ody Level One…"/>
          <p:cNvSpPr txBox="1"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Image"/>
          <p:cNvSpPr>
            <a:spLocks noGrp="1"/>
          </p:cNvSpPr>
          <p:nvPr>
            <p:ph type="pic" sz="half" idx="13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Image"/>
          <p:cNvSpPr>
            <a:spLocks noGrp="1"/>
          </p:cNvSpPr>
          <p:nvPr>
            <p:ph type="pic" sz="quarter" idx="14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Image"/>
          <p:cNvSpPr>
            <a:spLocks noGrp="1"/>
          </p:cNvSpPr>
          <p:nvPr>
            <p:ph type="pic" sz="quarter" idx="15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Johnny Appleseed"/>
          <p:cNvSpPr>
            <a:spLocks noGrp="1"/>
          </p:cNvSpPr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sz="3000" i="1"/>
            </a:lvl1pPr>
          </a:lstStyle>
          <a:p>
            <a:r>
              <a:t>–Johnny Appleseed</a:t>
            </a:r>
          </a:p>
        </p:txBody>
      </p:sp>
      <p:sp>
        <p:nvSpPr>
          <p:cNvPr id="106" name="“Type a quote here.”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riangle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0.png"/><Relationship Id="rId3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reventing Fairness Gerrymandering: Auditing and Learning for Subgroup Fairness"/>
          <p:cNvSpPr txBox="1">
            <a:spLocks noGrp="1"/>
          </p:cNvSpPr>
          <p:nvPr>
            <p:ph type="ctrTitle"/>
          </p:nvPr>
        </p:nvSpPr>
        <p:spPr>
          <a:xfrm>
            <a:off x="806444" y="104212"/>
            <a:ext cx="11701001" cy="299197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000">
                <a:solidFill>
                  <a:schemeClr val="accent1">
                    <a:hueOff val="369195"/>
                    <a:satOff val="13972"/>
                    <a:lumOff val="-24493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sz="4800" dirty="0">
                <a:solidFill>
                  <a:srgbClr val="414141"/>
                </a:solidFill>
              </a:rPr>
              <a:t>Mitigating Bias in Adaptive Data Gathering via Differential Privacy</a:t>
            </a:r>
            <a:endParaRPr sz="4800" dirty="0">
              <a:solidFill>
                <a:srgbClr val="414141"/>
              </a:solidFill>
            </a:endParaRPr>
          </a:p>
        </p:txBody>
      </p:sp>
      <p:sp>
        <p:nvSpPr>
          <p:cNvPr id="132" name="Aaron Roth"/>
          <p:cNvSpPr txBox="1"/>
          <p:nvPr/>
        </p:nvSpPr>
        <p:spPr>
          <a:xfrm>
            <a:off x="7099831" y="5970682"/>
            <a:ext cx="2014029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Aaron Roth</a:t>
            </a:r>
          </a:p>
        </p:txBody>
      </p:sp>
      <p:sp>
        <p:nvSpPr>
          <p:cNvPr id="133" name="Michael Kearns"/>
          <p:cNvSpPr txBox="1"/>
          <p:nvPr/>
        </p:nvSpPr>
        <p:spPr>
          <a:xfrm>
            <a:off x="2652908" y="5943751"/>
            <a:ext cx="102592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endParaRPr dirty="0"/>
          </a:p>
        </p:txBody>
      </p:sp>
      <p:sp>
        <p:nvSpPr>
          <p:cNvPr id="134" name="Steven Wu…"/>
          <p:cNvSpPr txBox="1"/>
          <p:nvPr/>
        </p:nvSpPr>
        <p:spPr>
          <a:xfrm>
            <a:off x="10652259" y="5434613"/>
            <a:ext cx="102592" cy="778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100">
                <a:solidFill>
                  <a:schemeClr val="accent5">
                    <a:hueOff val="-375889"/>
                    <a:satOff val="-9195"/>
                    <a:lumOff val="-14901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1393" y="3580801"/>
            <a:ext cx="2038868" cy="210683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eth Neel"/>
          <p:cNvSpPr txBox="1"/>
          <p:nvPr/>
        </p:nvSpPr>
        <p:spPr>
          <a:xfrm>
            <a:off x="4689849" y="5984740"/>
            <a:ext cx="1695100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solidFill>
                  <a:srgbClr val="FF6600"/>
                </a:solidFill>
              </a:rPr>
              <a:t>Seth Neel</a:t>
            </a:r>
          </a:p>
        </p:txBody>
      </p:sp>
      <p:sp>
        <p:nvSpPr>
          <p:cNvPr id="138" name="University of Pennsylvania"/>
          <p:cNvSpPr txBox="1"/>
          <p:nvPr/>
        </p:nvSpPr>
        <p:spPr>
          <a:xfrm>
            <a:off x="4062394" y="7817707"/>
            <a:ext cx="495661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3600" dirty="0">
                <a:solidFill>
                  <a:srgbClr val="000090"/>
                </a:solidFill>
              </a:rPr>
              <a:t>University of Pennsylvania</a:t>
            </a:r>
          </a:p>
        </p:txBody>
      </p:sp>
      <p:pic>
        <p:nvPicPr>
          <p:cNvPr id="13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77387" y="3580801"/>
            <a:ext cx="2107562" cy="2107562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6381749" y="9258300"/>
            <a:ext cx="228601" cy="406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9836592" y="6582266"/>
            <a:ext cx="1814096" cy="5796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1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l Sans"/>
              <a:ea typeface="Palatino"/>
              <a:cs typeface="Gill Sans"/>
              <a:sym typeface="Palatin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8888" y="7106007"/>
            <a:ext cx="410292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ICML 2018 STOCKHOLM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6388099" y="8752413"/>
            <a:ext cx="2286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45" name="Discrimination &amp; Machine Learning"/>
          <p:cNvSpPr txBox="1"/>
          <p:nvPr/>
        </p:nvSpPr>
        <p:spPr>
          <a:xfrm>
            <a:off x="508000" y="364916"/>
            <a:ext cx="11988800" cy="86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438150">
              <a:lnSpc>
                <a:spcPct val="90000"/>
              </a:lnSpc>
              <a:spcBef>
                <a:spcPts val="1200"/>
              </a:spcBef>
              <a:defRPr sz="525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dirty="0"/>
              <a:t>What is adaptively gathered data?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915434" y="1459848"/>
            <a:ext cx="9402532" cy="35496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 algn="l">
              <a:buFont typeface="Wingdings" charset="2"/>
              <a:buChar char="§"/>
            </a:pPr>
            <a:r>
              <a:rPr lang="en-US" sz="2800" dirty="0"/>
              <a:t>The choice of whether to collect more data points of a given type depends on the data already collected </a:t>
            </a:r>
          </a:p>
          <a:p>
            <a:pPr algn="l"/>
            <a:endParaRPr lang="en-US" sz="2800" dirty="0"/>
          </a:p>
          <a:p>
            <a:pPr marL="571500" indent="-571500" algn="l">
              <a:buFont typeface="Wingdings" charset="2"/>
              <a:buChar char="§"/>
            </a:pPr>
            <a:r>
              <a:rPr lang="en-US" sz="2800" dirty="0"/>
              <a:t>Often done via Bandit Algorithms</a:t>
            </a:r>
          </a:p>
          <a:p>
            <a:pPr algn="l"/>
            <a:endParaRPr lang="en-US" sz="2800" dirty="0"/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r>
              <a:rPr lang="en-US" sz="2800" dirty="0"/>
              <a:t>Recommender Systems for News , Clinical Trials,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Potentially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 More High Stakes Applications (say child welfare hotline responses or predictive policing)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820" y="7410266"/>
            <a:ext cx="1181298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Beyond decision making, adaptively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gathered data is often subsequently analyzed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6FB4170-834B-0D44-8FCC-9691C75CE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062" y="5343098"/>
            <a:ext cx="3384132" cy="18951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5ABA6C4-B5D9-9F4E-B80A-A450F64BB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10" y="5357018"/>
            <a:ext cx="2956914" cy="18514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1C1FDA6-13A0-6E42-9E64-828BEDD7C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362" y="5357018"/>
            <a:ext cx="3489651" cy="182362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20700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Bandit Algorithms Lead to Bias!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74939"/>
            <a:ext cx="11988800" cy="6096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§"/>
            </a:pPr>
            <a:r>
              <a:rPr lang="en-US" dirty="0"/>
              <a:t>[</a:t>
            </a:r>
            <a:r>
              <a:rPr lang="en-US" dirty="0" err="1"/>
              <a:t>Nie</a:t>
            </a:r>
            <a:r>
              <a:rPr lang="en-US" dirty="0"/>
              <a:t> et al. 2017] shows that data gathered by bandit algorithms exhibits negative bias</a:t>
            </a:r>
          </a:p>
          <a:p>
            <a:pPr>
              <a:buFont typeface="Wingdings" charset="2"/>
              <a:buChar char="§"/>
            </a:pPr>
            <a:r>
              <a:rPr lang="en-US" dirty="0"/>
              <a:t>This is due to a one-sided feedback loop: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arms with low empirical means do not get pulled often on a relative basis (and stay low), while those with high empirical means do (and mean revert)</a:t>
            </a:r>
          </a:p>
          <a:p>
            <a:pPr>
              <a:buFont typeface="Wingdings" charset="2"/>
              <a:buChar char="§"/>
            </a:pPr>
            <a:r>
              <a:rPr lang="en-US" i="1" dirty="0"/>
              <a:t>heuristic</a:t>
            </a:r>
            <a:r>
              <a:rPr lang="en-US" dirty="0"/>
              <a:t> algorithm for recovering de-biased estimates: no formal guarantees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Complicated optimization algorithm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Requires noise addition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banditalg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09" y="7521435"/>
            <a:ext cx="12267381" cy="196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21006"/>
      </p:ext>
    </p:extLst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49146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Simple Stochastic Bandits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00306" y="1210641"/>
                <a:ext cx="8401223" cy="54670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R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sym typeface="Palatino"/>
                  </a:rPr>
                  <a:t>K unknown distributions </a:t>
                </a:r>
                <a14:m>
                  <m:oMath xmlns:m="http://schemas.openxmlformats.org/officeDocument/2006/math" xmlns="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0" lang="en-US" sz="3200" b="0" i="1" u="none" strike="noStrike" cap="none" spc="0" normalizeH="0" baseline="-25000" dirty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sym typeface="Palatino"/>
                      </a:rPr>
                      <m:t>𝑖</m:t>
                    </m:r>
                    <m:r>
                      <a:rPr kumimoji="0" lang="en-US" sz="3200" b="0" i="1" u="none" strike="noStrike" cap="none" spc="0" normalizeH="0" baseline="-25000" dirty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sym typeface="Palatino"/>
                      </a:rPr>
                      <m:t> </m:t>
                    </m:r>
                  </m:oMath>
                </a14:m>
                <a:r>
                  <a:rPr kumimoji="0" lang="en-US" sz="3200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sym typeface="Palatino"/>
                  </a:rPr>
                  <a:t>each with unknown mean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kumimoji="0" lang="en-US" sz="32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</m:ctrlPr>
                      </m:sSubPr>
                      <m:e>
                        <m:r>
                          <a:rPr kumimoji="0" lang="en-US" sz="32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𝜇</m:t>
                        </m:r>
                      </m:e>
                      <m:sub>
                        <m:r>
                          <a:rPr kumimoji="0" lang="en-US" sz="32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𝑖</m:t>
                        </m:r>
                      </m:sub>
                    </m:sSub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sym typeface="Palatino"/>
                      </a:rPr>
                      <m:t>∈[0,1]</m:t>
                    </m:r>
                  </m:oMath>
                </a14:m>
                <a:endParaRPr kumimoji="0" lang="en-US" sz="3200" b="0" i="0" u="none" strike="noStrike" cap="none" spc="0" normalizeH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</a:pPr>
                <a:endParaRPr kumimoji="0" lang="en-US" sz="3200" b="0" i="0" u="none" strike="noStrike" cap="none" spc="0" normalizeH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</a:pPr>
                <a:r>
                  <a:rPr lang="en-US" sz="3200" dirty="0"/>
                  <a:t>Over a series of rounds an algorithm choices an arm i</a:t>
                </a:r>
                <a:r>
                  <a:rPr lang="en-US" sz="3200" baseline="-25000" dirty="0"/>
                  <a:t>t </a:t>
                </a:r>
                <a:r>
                  <a:rPr lang="en-US" sz="3200" dirty="0"/>
                  <a:t>and observes a reward</a:t>
                </a:r>
              </a:p>
              <a:p>
                <a:pPr marR="0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 dirty="0" err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baseline="-25000" dirty="0" err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3200" i="1" baseline="-2500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~ 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i="1" baseline="-25000" dirty="0" smtClean="0">
                          <a:latin typeface="Cambria Math" panose="02040503050406030204" pitchFamily="18" charset="0"/>
                        </a:rPr>
                        <m:t>𝑖𝑡</m:t>
                      </m:r>
                    </m:oMath>
                  </m:oMathPara>
                </a14:m>
                <a:endParaRPr lang="en-US" sz="3200" baseline="-25000" dirty="0"/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</a:pPr>
                <a:endParaRPr lang="en-US" sz="3200" baseline="-25000" dirty="0"/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</a:pPr>
                <a:r>
                  <a:rPr lang="en-US" sz="3200" dirty="0"/>
                  <a:t>We evaluate the performance via the usual notion of pseudo regret:  </a:t>
                </a:r>
                <a:endParaRPr kumimoji="0" lang="en-US" sz="3200" b="0" i="0" u="none" strike="noStrike" cap="none" spc="0" normalizeH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sym typeface="Palatino"/>
                </a:endParaRPr>
              </a:p>
              <a:p>
                <a:pPr marR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:endParaRPr kumimoji="0" lang="en-US" sz="2400" b="0" i="0" u="none" strike="noStrike" cap="none" spc="0" normalizeH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-2500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306" y="1210641"/>
                <a:ext cx="8401223" cy="5467074"/>
              </a:xfrm>
              <a:prstGeom prst="rect">
                <a:avLst/>
              </a:prstGeom>
              <a:blipFill>
                <a:blip r:embed="rId2"/>
                <a:stretch>
                  <a:fillRect l="-1961" r="-30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F4CB3F3-DDC5-3E4D-855C-19398BD73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6656561"/>
            <a:ext cx="114300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12262"/>
      </p:ext>
    </p:extLst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32379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Bias is significant in practice!</a:t>
            </a:r>
          </a:p>
        </p:txBody>
      </p:sp>
      <p:pic>
        <p:nvPicPr>
          <p:cNvPr id="4" name="Picture 3" descr="bia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22" y="2515482"/>
            <a:ext cx="8771626" cy="65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98786"/>
      </p:ext>
    </p:extLst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an we design fair ML algorithms?"/>
          <p:cNvSpPr txBox="1">
            <a:spLocks noGrp="1"/>
          </p:cNvSpPr>
          <p:nvPr>
            <p:ph type="title"/>
          </p:nvPr>
        </p:nvSpPr>
        <p:spPr>
          <a:xfrm>
            <a:off x="271202" y="2943336"/>
            <a:ext cx="12626824" cy="241372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6100"/>
            </a:lvl1pPr>
          </a:lstStyle>
          <a:p>
            <a:r>
              <a:rPr lang="en-US" dirty="0"/>
              <a:t>A motivating question: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90"/>
                </a:solidFill>
              </a:rPr>
              <a:t>Does Differential Privacy Reduce Bias in Adaptively Gathered Data</a:t>
            </a:r>
            <a:r>
              <a:rPr dirty="0">
                <a:solidFill>
                  <a:srgbClr val="000090"/>
                </a:solidFill>
              </a:rPr>
              <a:t>?</a:t>
            </a:r>
          </a:p>
        </p:txBody>
      </p:sp>
      <p:sp>
        <p:nvSpPr>
          <p:cNvPr id="150" name="What does fairness mean?"/>
          <p:cNvSpPr txBox="1"/>
          <p:nvPr/>
        </p:nvSpPr>
        <p:spPr>
          <a:xfrm>
            <a:off x="188988" y="5026136"/>
            <a:ext cx="12626824" cy="2413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62500" lnSpcReduction="20000"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/>
          </a:p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/>
          </a:p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/>
          </a:p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lang="en-US" dirty="0"/>
              <a:t>What</a:t>
            </a:r>
            <a:r>
              <a:rPr dirty="0"/>
              <a:t> </a:t>
            </a:r>
            <a:r>
              <a:rPr lang="en-US" dirty="0"/>
              <a:t>is the cost to accuracy (regret)</a:t>
            </a:r>
            <a:r>
              <a:rPr dirty="0"/>
              <a:t>?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6381749" y="9258300"/>
            <a:ext cx="228601" cy="406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B40540-4B5B-0640-995C-57EAB6AE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is Differential Privacy?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648786-F0FF-2946-A74C-03C0221F5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315498"/>
            <a:ext cx="11988800" cy="107663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Differential Privacy means that the distribution on outcomes is (nearly) unchanged whether Xavier’s record is included in the dataset or not.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A8A2C37-4C9C-2B4C-8EAB-FCDF4D733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31" y="3921228"/>
            <a:ext cx="6188997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33177"/>
      </p:ext>
    </p:extLst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Bandit Algorithms: Definition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08000" y="2262568"/>
                <a:ext cx="11988800" cy="3012619"/>
              </a:xfrm>
            </p:spPr>
            <p:txBody>
              <a:bodyPr/>
              <a:lstStyle/>
              <a:p>
                <a:r>
                  <a:rPr lang="en-US" dirty="0"/>
                  <a:t>A bandit algorithm </a:t>
                </a:r>
                <a14:m>
                  <m:oMath xmlns:m="http://schemas.openxmlformats.org/officeDocument/2006/math" xmlns="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defined by a </a:t>
                </a:r>
                <a:r>
                  <a:rPr lang="en-US" i="1" dirty="0"/>
                  <a:t>selection function </a:t>
                </a:r>
              </a:p>
              <a:p>
                <a14:m>
                  <m:oMath xmlns:m="http://schemas.openxmlformats.org/officeDocument/2006/math" xmlns="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dirty="0"/>
                  <a:t>mapping the previous history </a:t>
                </a:r>
                <a14:m>
                  <m:oMath xmlns:m="http://schemas.openxmlformats.org/officeDocument/2006/math" xmlns="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of arms pulled and rewards to the next arm pulled</a:t>
                </a:r>
                <a:endParaRPr lang="en-US" i="1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08000" y="2262568"/>
                <a:ext cx="11988800" cy="3012619"/>
              </a:xfrm>
              <a:blipFill>
                <a:blip r:embed="rId2"/>
                <a:stretch>
                  <a:fillRect l="-1058" r="-1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65A5743-2308-A742-B639-9378C5565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58" y="5275187"/>
            <a:ext cx="6769510" cy="407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34063"/>
      </p:ext>
    </p:extLst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AE83467-6B31-5B40-AC23-4DD4DE30A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1946"/>
            <a:ext cx="13004800" cy="3872540"/>
          </a:xfrm>
          <a:prstGeom prst="rect">
            <a:avLst/>
          </a:prstGeom>
        </p:spPr>
      </p:pic>
      <p:pic>
        <p:nvPicPr>
          <p:cNvPr id="4" name="Picture 3" descr="bandittableau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759" y="5765999"/>
            <a:ext cx="3290797" cy="29684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93700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Bandit Algorithms: Definition 2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08000" y="1612900"/>
                <a:ext cx="11988800" cy="3136900"/>
              </a:xfrm>
            </p:spPr>
            <p:txBody>
              <a:bodyPr>
                <a:normAutofit fontScale="77500" lnSpcReduction="20000"/>
              </a:bodyPr>
              <a:lstStyle/>
              <a:p>
                <a:pPr>
                  <a:buFont typeface="Wingdings" charset="2"/>
                  <a:buChar char="§"/>
                </a:pPr>
                <a:endParaRPr lang="en-US" dirty="0"/>
              </a:p>
              <a:p>
                <a:pPr>
                  <a:buFont typeface="Wingdings" charset="2"/>
                  <a:buChar char="§"/>
                </a:pPr>
                <a:r>
                  <a:rPr lang="en-US" dirty="0"/>
                  <a:t>Observation: Whether or not the reward is drawn after the arm is pulled, or if all rewards are drawn in advance and then ‘released’ is a distinction without a difference</a:t>
                </a:r>
              </a:p>
              <a:p>
                <a:pPr>
                  <a:buFont typeface="Wingdings" charset="2"/>
                  <a:buChar char="§"/>
                </a:pPr>
                <a:r>
                  <a:rPr lang="en-US" dirty="0"/>
                  <a:t>We imagine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i.i.d</a:t>
                </a:r>
                <a:r>
                  <a:rPr lang="en-US" dirty="0"/>
                  <a:t> samples are drawn from each arm i in advance, and then released when that arm is pulled. This </a:t>
                </a:r>
                <a14:m>
                  <m:oMath xmlns:m="http://schemas.openxmlformats.org/officeDocument/2006/math" xmlns="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collection of rewards we call a bandit tableau </a:t>
                </a:r>
                <a14:m>
                  <m:oMath xmlns:m="http://schemas.openxmlformats.org/officeDocument/2006/math" xmlns="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buFont typeface="Wingdings" charset="2"/>
                  <a:buChar char="§"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08000" y="1612900"/>
                <a:ext cx="11988800" cy="3136900"/>
              </a:xfrm>
              <a:blipFill>
                <a:blip r:embed="rId4"/>
                <a:stretch>
                  <a:fillRect l="-529" r="-2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22734"/>
      </p:ext>
    </p:extLst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Bandit Differential Privacy</a:t>
            </a:r>
          </a:p>
        </p:txBody>
      </p:sp>
      <p:pic>
        <p:nvPicPr>
          <p:cNvPr id="7" name="Picture 6" descr="Screen Shot 2018-07-08 at 16.33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9695"/>
            <a:ext cx="13004800" cy="819200"/>
          </a:xfrm>
          <a:prstGeom prst="rect">
            <a:avLst/>
          </a:prstGeom>
        </p:spPr>
      </p:pic>
      <p:pic>
        <p:nvPicPr>
          <p:cNvPr id="8" name="Picture 7" descr="Screen Shot 2018-07-08 at 16.38.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0994"/>
            <a:ext cx="13004800" cy="15017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133" y="4554877"/>
            <a:ext cx="919907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“Changing</a:t>
            </a:r>
            <a:r>
              <a:rPr kumimoji="0" lang="en-US" sz="24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 a single reward from an arm doesn’t change the probability of any event (in the space of pulled arms) by more than a multiplicative factor of </a:t>
            </a:r>
            <a:r>
              <a:rPr kumimoji="0" lang="en-US" sz="2400" b="0" i="0" u="none" strike="noStrike" cap="none" spc="0" normalizeH="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e</a:t>
            </a:r>
            <a:r>
              <a:rPr kumimoji="0" lang="en-US" sz="2400" b="0" i="0" u="none" strike="noStrike" cap="none" spc="0" normalizeH="0" baseline="3000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ε</a:t>
            </a:r>
            <a:r>
              <a:rPr kumimoji="0" lang="en-US" sz="2400" b="0" i="0" u="none" strike="noStrike" cap="none" spc="0" normalizeH="0" baseline="3000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  </a:t>
            </a:r>
            <a:r>
              <a:rPr kumimoji="0" lang="en-US" sz="24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or an additive factor of </a:t>
            </a:r>
            <a:r>
              <a:rPr kumimoji="0" lang="en-US" sz="2400" b="0" i="0" u="none" strike="noStrike" cap="none" spc="0" normalizeH="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δ</a:t>
            </a:r>
            <a:r>
              <a:rPr kumimoji="0" lang="en-US" sz="24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”</a:t>
            </a:r>
            <a:endParaRPr kumimoji="0" lang="en-US" sz="2400" b="0" i="0" u="none" strike="noStrike" cap="none" spc="0" normalizeH="0" baseline="30000" dirty="0">
              <a:ln>
                <a:noFill/>
              </a:ln>
              <a:solidFill>
                <a:srgbClr val="414141"/>
              </a:solidFill>
              <a:effectLst/>
              <a:uFillTx/>
              <a:latin typeface="Gill Sans"/>
              <a:ea typeface="Palatino"/>
              <a:cs typeface="Gill Sans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4076457594"/>
      </p:ext>
    </p:extLst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89846"/>
            <a:ext cx="11988800" cy="1219200"/>
          </a:xfrm>
        </p:spPr>
        <p:txBody>
          <a:bodyPr/>
          <a:lstStyle/>
          <a:p>
            <a:r>
              <a:rPr lang="en-US" dirty="0"/>
              <a:t>Privacy      Bias Reduction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5442604"/>
            <a:ext cx="11988800" cy="32822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u="sng" dirty="0"/>
              <a:t>Proof Sketch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Write down the random variable representing the sample mean at time T: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699328" y="854083"/>
            <a:ext cx="725765" cy="293066"/>
          </a:xfrm>
          <a:prstGeom prst="righ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5C5AA68-659C-B34B-A816-20112112A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77" y="6809248"/>
            <a:ext cx="6451600" cy="1651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D770A20-849B-F547-86DA-3A64BD3C6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8388"/>
            <a:ext cx="13004800" cy="26354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74905" y="4612795"/>
            <a:ext cx="10259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29715580"/>
      </p:ext>
    </p:extLst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90500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Continued..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866438"/>
            <a:ext cx="11988800" cy="4317799"/>
          </a:xfrm>
        </p:spPr>
        <p:txBody>
          <a:bodyPr/>
          <a:lstStyle/>
          <a:p>
            <a:r>
              <a:rPr lang="en-US" dirty="0"/>
              <a:t>The denominator is not independent of </a:t>
            </a:r>
            <a:r>
              <a:rPr lang="en-US" dirty="0" err="1"/>
              <a:t>y</a:t>
            </a:r>
            <a:r>
              <a:rPr lang="en-US" baseline="-25000" dirty="0" err="1"/>
              <a:t>it</a:t>
            </a:r>
            <a:r>
              <a:rPr lang="en-US" dirty="0"/>
              <a:t> – this dependence is the source of bias </a:t>
            </a:r>
          </a:p>
          <a:p>
            <a:r>
              <a:rPr lang="en-US" dirty="0"/>
              <a:t>Show that differential privacy bounds this bias, because the future choices of arm pull can’t depend too strongly on any individual reward (e.g. </a:t>
            </a:r>
            <a:r>
              <a:rPr lang="en-US" dirty="0" err="1"/>
              <a:t>y</a:t>
            </a:r>
            <a:r>
              <a:rPr lang="en-US" baseline="-25000" dirty="0" err="1"/>
              <a:t>it</a:t>
            </a:r>
            <a:r>
              <a:rPr lang="en-US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213F7F-C862-364C-AF46-9E4A83B11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325" y="1455718"/>
            <a:ext cx="6451600" cy="165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2CE42FD-45CA-204C-A812-E14D2AC3E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023" y="6843251"/>
            <a:ext cx="6544902" cy="245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3007"/>
      </p:ext>
    </p:extLst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24577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Continued..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445881"/>
            <a:ext cx="11988800" cy="380841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Key statement (first line follows from (</a:t>
            </a:r>
            <a:r>
              <a:rPr lang="en-US" dirty="0" err="1">
                <a:ea typeface="Palatino"/>
                <a:sym typeface="Palatino"/>
              </a:rPr>
              <a:t>ε</a:t>
            </a:r>
            <a:r>
              <a:rPr lang="en-US" dirty="0">
                <a:ea typeface="Palatino"/>
                <a:sym typeface="Palatino"/>
              </a:rPr>
              <a:t>, </a:t>
            </a:r>
            <a:r>
              <a:rPr lang="en-US" dirty="0" err="1">
                <a:ea typeface="Palatino"/>
                <a:sym typeface="Palatino"/>
              </a:rPr>
              <a:t>δ</a:t>
            </a:r>
            <a:r>
              <a:rPr lang="en-US" dirty="0">
                <a:ea typeface="Palatino"/>
                <a:sym typeface="Palatino"/>
              </a:rPr>
              <a:t>) </a:t>
            </a:r>
            <a:r>
              <a:rPr lang="en-US" dirty="0" err="1">
                <a:ea typeface="Palatino"/>
                <a:sym typeface="Palatino"/>
              </a:rPr>
              <a:t>d.p.</a:t>
            </a:r>
            <a:r>
              <a:rPr lang="en-US" dirty="0">
                <a:ea typeface="Palatino"/>
                <a:sym typeface="Palatino"/>
              </a:rPr>
              <a:t> </a:t>
            </a:r>
            <a:r>
              <a:rPr lang="en-US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5437" y="5856863"/>
            <a:ext cx="785640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Gill Sans"/>
                <a:cs typeface="Gill Sans"/>
              </a:rPr>
              <a:t>Subbing into the expression for the expectation gives: 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Gill Sans"/>
              <a:cs typeface="Gill Sans"/>
              <a:sym typeface="Palatin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C51EED7-0C9B-694B-8F33-2ABE06E00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35" y="3069171"/>
            <a:ext cx="8323211" cy="26271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485F34E-C1E8-8A47-AFB7-BA3FF4E58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35" y="6489289"/>
            <a:ext cx="8352743" cy="286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99927"/>
      </p:ext>
    </p:extLst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Accuracy and Bias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2940698"/>
          </a:xfrm>
        </p:spPr>
        <p:txBody>
          <a:bodyPr/>
          <a:lstStyle/>
          <a:p>
            <a:r>
              <a:rPr lang="en-US" dirty="0"/>
              <a:t>There exist differentially private algorithms that obtain a near optimal tradeoff between privacy and regret (see e.g. </a:t>
            </a:r>
            <a:r>
              <a:rPr lang="en-US" dirty="0" err="1"/>
              <a:t>Tossou</a:t>
            </a:r>
            <a:r>
              <a:rPr lang="en-US" dirty="0"/>
              <a:t> &amp; </a:t>
            </a:r>
            <a:r>
              <a:rPr lang="en-US" dirty="0" err="1"/>
              <a:t>Dimitrakakis</a:t>
            </a:r>
            <a:r>
              <a:rPr lang="en-US" dirty="0"/>
              <a:t> 2016]</a:t>
            </a:r>
          </a:p>
          <a:p>
            <a:r>
              <a:rPr lang="en-US" dirty="0"/>
              <a:t>Applying the above theorem with their regret bounds gives: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03889" y="8070976"/>
                <a:ext cx="7584243" cy="12380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Nearly optimal regret in the worst-case</a:t>
                </a:r>
                <a:r>
                  <a:rPr kumimoji="0" lang="en-US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 over instances [</a:t>
                </a:r>
                <a:r>
                  <a:rPr kumimoji="0" lang="en-US" b="0" i="0" u="none" strike="noStrike" cap="none" spc="0" normalizeH="0" dirty="0" err="1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Audibert</a:t>
                </a:r>
                <a:r>
                  <a:rPr kumimoji="0" lang="en-US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 and </a:t>
                </a:r>
                <a:r>
                  <a:rPr kumimoji="0" lang="en-US" b="0" i="0" u="none" strike="noStrike" cap="none" spc="0" normalizeH="0" dirty="0" err="1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Bubeck</a:t>
                </a:r>
                <a:r>
                  <a:rPr kumimoji="0" lang="en-US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 2009] while improving vastly over the </a:t>
                </a:r>
                <a:r>
                  <a:rPr kumimoji="0" lang="en-US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O(1</a:t>
                </a:r>
                <a:r>
                  <a:rPr lang="en-US" dirty="0">
                    <a:latin typeface="Gill Sans"/>
                    <a:cs typeface="Gill Sans"/>
                  </a:rPr>
                  <a:t>/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√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𝑡</m:t>
                    </m:r>
                  </m:oMath>
                </a14:m>
                <a:r>
                  <a:rPr lang="en-US" dirty="0">
                    <a:latin typeface="Gill Sans"/>
                    <a:cs typeface="Gill Sans"/>
                  </a:rPr>
                  <a:t>) bias we get from valid CI</a:t>
                </a:r>
                <a:endParaRPr kumimoji="0" lang="en-US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Gill Sans"/>
                  <a:cs typeface="Gill Sans"/>
                  <a:sym typeface="Palatino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889" y="8070976"/>
                <a:ext cx="7584243" cy="1238096"/>
              </a:xfrm>
              <a:prstGeom prst="rect">
                <a:avLst/>
              </a:prstGeom>
              <a:blipFill>
                <a:blip r:embed="rId2"/>
                <a:stretch>
                  <a:fillRect l="-1505" t="-4124" r="-2676" b="-1030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92E4E5-8127-884E-8F91-C829175A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137330"/>
            <a:ext cx="12403393" cy="13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38605"/>
      </p:ext>
    </p:extLst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78519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Bandit Algorithms as Query Release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2315635"/>
            <a:ext cx="5197615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Database is</a:t>
            </a:r>
            <a:r>
              <a:rPr kumimoji="0" lang="en-US" sz="24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the bandit tableau </a:t>
            </a:r>
            <a:r>
              <a:rPr kumimoji="0" lang="en-US" sz="2400" b="0" i="1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D</a:t>
            </a: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endParaRPr kumimoji="0" lang="en-US" sz="2400" b="0" i="1" u="none" strike="noStrike" cap="none" spc="0" normalizeH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r>
              <a:rPr lang="en-US" baseline="0" dirty="0"/>
              <a:t>The</a:t>
            </a:r>
            <a:r>
              <a:rPr lang="en-US" dirty="0"/>
              <a:t> query at round </a:t>
            </a:r>
            <a:r>
              <a:rPr lang="en-US" i="1" dirty="0"/>
              <a:t>t </a:t>
            </a:r>
            <a:r>
              <a:rPr lang="en-US" dirty="0"/>
              <a:t>asks which arm to pull at round </a:t>
            </a:r>
            <a:r>
              <a:rPr lang="en-US" i="1" dirty="0"/>
              <a:t>t+1</a:t>
            </a:r>
            <a:r>
              <a:rPr lang="en-US" dirty="0"/>
              <a:t> (is a function of the data)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71948" y="6322709"/>
            <a:ext cx="6184874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>
              <a:buFont typeface="Wingdings" charset="2"/>
              <a:buChar char="§"/>
            </a:pPr>
            <a:r>
              <a:rPr lang="en-US" dirty="0"/>
              <a:t>Bandit algorithm can be modeled as a sequence of queries where </a:t>
            </a:r>
            <a:r>
              <a:rPr lang="en-US" i="1" dirty="0" err="1"/>
              <a:t>q</a:t>
            </a:r>
            <a:r>
              <a:rPr lang="en-US" i="1" baseline="-25000" dirty="0" err="1"/>
              <a:t>t</a:t>
            </a:r>
            <a:r>
              <a:rPr lang="en-US" i="1" dirty="0"/>
              <a:t> </a:t>
            </a:r>
            <a:r>
              <a:rPr lang="en-US" dirty="0"/>
              <a:t>is only a function of the subset of </a:t>
            </a:r>
            <a:r>
              <a:rPr lang="en-US" i="1" dirty="0"/>
              <a:t>D</a:t>
            </a:r>
            <a:r>
              <a:rPr lang="en-US" dirty="0"/>
              <a:t> that has been “seen” by the algorithm</a:t>
            </a:r>
          </a:p>
          <a:p>
            <a:pPr marL="342900" indent="-342900" algn="l">
              <a:buFont typeface="Wingdings" charset="2"/>
              <a:buChar char="§"/>
            </a:pPr>
            <a:r>
              <a:rPr lang="en-US" dirty="0"/>
              <a:t>Hence all standard results in adaptive data analysis carry over!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0" name="Picture 9" descr="dream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31" y="5577430"/>
            <a:ext cx="2889954" cy="3110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265C8E0-0D6A-DC41-9475-516D3A8B6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38" y="1633693"/>
            <a:ext cx="7078202" cy="421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41625"/>
      </p:ext>
    </p:extLst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851895-85BB-264B-A71A-D74814789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83907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Max Information Bounds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xmlns="" id="{6B6113CA-7C23-5646-AA21-F35F05F8FF8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72026" y="1268362"/>
                <a:ext cx="11988800" cy="396117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/>
                  <a:t>We’ve focused on bounding bias – in fact </a:t>
                </a:r>
                <a14:m>
                  <m:oMath xmlns:m="http://schemas.openxmlformats.org/officeDocument/2006/math" xmlns="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/>
                  <a:t> allows us to correct the </a:t>
                </a:r>
                <a14:m>
                  <m:oMath xmlns:m="http://schemas.openxmlformats.org/officeDocument/2006/math" xmlns="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800" dirty="0"/>
                  <a:t>-values of arbitrary hypothesis tests</a:t>
                </a:r>
              </a:p>
              <a:p>
                <a:r>
                  <a:rPr lang="en-US" sz="2800" i="1" dirty="0"/>
                  <a:t>Depends on max information</a:t>
                </a:r>
                <a:r>
                  <a:rPr lang="en-US" sz="2800" dirty="0"/>
                  <a:t>, which controls the extent to which the dependence of selected test on the dataset can distort the statistical validity of the test [</a:t>
                </a:r>
                <a:r>
                  <a:rPr lang="en-US" sz="2800" dirty="0" err="1"/>
                  <a:t>Dwork</a:t>
                </a:r>
                <a:r>
                  <a:rPr lang="en-US" sz="2800" dirty="0"/>
                  <a:t> et al., 2015b, Rogers et al., 2016].</a:t>
                </a:r>
              </a:p>
              <a:p>
                <a14:m>
                  <m:oMath xmlns:m="http://schemas.openxmlformats.org/officeDocument/2006/math" xmlns="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/>
                  <a:t> an </a:t>
                </a:r>
                <a14:m>
                  <m:oMath xmlns:m="http://schemas.openxmlformats.org/officeDocument/2006/math" xmlns="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d.p.</a:t>
                </a:r>
                <a:r>
                  <a:rPr lang="en-US" sz="2800" dirty="0"/>
                  <a:t> algorithm implies 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B6113CA-7C23-5646-AA21-F35F05F8FF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72026" y="1268362"/>
                <a:ext cx="11988800" cy="3961170"/>
              </a:xfrm>
              <a:blipFill>
                <a:blip r:embed="rId2"/>
                <a:stretch>
                  <a:fillRect l="-635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35DD588-369A-E54E-8BA9-CA66820CA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70" y="5113198"/>
            <a:ext cx="10215059" cy="7079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A183958-A0A3-714C-A1DF-8E23F95B5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89799"/>
            <a:ext cx="13004800" cy="1363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Placeholder 2">
                <a:extLst>
                  <a:ext uri="{FF2B5EF4-FFF2-40B4-BE49-F238E27FC236}">
                    <a16:creationId xmlns:a16="http://schemas.microsoft.com/office/drawing/2014/main" xmlns="" id="{5C77C07F-2701-EA4F-B6FD-974987732B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1123" y="5381933"/>
                <a:ext cx="11988800" cy="222823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50800" tIns="50800" rIns="50800" bIns="50800" anchor="ctr">
                <a:normAutofit/>
              </a:bodyPr>
              <a:lstStyle>
                <a:lvl1pPr marL="4699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Gill Sans"/>
                    <a:ea typeface="Gill Sans"/>
                    <a:cs typeface="Gill Sans"/>
                    <a:sym typeface="Gill Sans"/>
                  </a:defRPr>
                </a:lvl1pPr>
                <a:lvl2pPr marL="9398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Gill Sans"/>
                    <a:ea typeface="Gill Sans"/>
                    <a:cs typeface="Gill Sans"/>
                    <a:sym typeface="Gill Sans"/>
                  </a:defRPr>
                </a:lvl2pPr>
                <a:lvl3pPr marL="14097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Gill Sans"/>
                    <a:ea typeface="Gill Sans"/>
                    <a:cs typeface="Gill Sans"/>
                    <a:sym typeface="Gill Sans"/>
                  </a:defRPr>
                </a:lvl3pPr>
                <a:lvl4pPr marL="18796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Gill Sans"/>
                    <a:ea typeface="Gill Sans"/>
                    <a:cs typeface="Gill Sans"/>
                    <a:sym typeface="Gill Sans"/>
                  </a:defRPr>
                </a:lvl4pPr>
                <a:lvl5pPr marL="23495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Gill Sans"/>
                    <a:ea typeface="Gill Sans"/>
                    <a:cs typeface="Gill Sans"/>
                    <a:sym typeface="Gill Sans"/>
                  </a:defRPr>
                </a:lvl5pPr>
                <a:lvl6pPr marL="28194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Palatino"/>
                    <a:ea typeface="Palatino"/>
                    <a:cs typeface="Palatino"/>
                    <a:sym typeface="Palatino"/>
                  </a:defRPr>
                </a:lvl6pPr>
                <a:lvl7pPr marL="32893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Palatino"/>
                    <a:ea typeface="Palatino"/>
                    <a:cs typeface="Palatino"/>
                    <a:sym typeface="Palatino"/>
                  </a:defRPr>
                </a:lvl7pPr>
                <a:lvl8pPr marL="37592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Palatino"/>
                    <a:ea typeface="Palatino"/>
                    <a:cs typeface="Palatino"/>
                    <a:sym typeface="Palatino"/>
                  </a:defRPr>
                </a:lvl8pPr>
                <a:lvl9pPr marL="4229100" marR="0" indent="-469900" algn="l" defTabSz="584200" rtl="0" latinLnBrk="0">
                  <a:lnSpc>
                    <a:spcPct val="100000"/>
                  </a:lnSpc>
                  <a:spcBef>
                    <a:spcPts val="2400"/>
                  </a:spcBef>
                  <a:spcAft>
                    <a:spcPts val="0"/>
                  </a:spcAft>
                  <a:buClr>
                    <a:srgbClr val="929292"/>
                  </a:buClr>
                  <a:buSzPct val="60000"/>
                  <a:buFont typeface="Zapf Dingbats"/>
                  <a:buChar char="❖"/>
                  <a:tabLst/>
                  <a:defRPr sz="3600" b="0" i="0" u="none" strike="noStrike" cap="none" spc="0" baseline="0">
                    <a:ln>
                      <a:noFill/>
                    </a:ln>
                    <a:solidFill>
                      <a:srgbClr val="414141"/>
                    </a:solidFill>
                    <a:uFillTx/>
                    <a:latin typeface="Palatino"/>
                    <a:ea typeface="Palatino"/>
                    <a:cs typeface="Palatino"/>
                    <a:sym typeface="Palatino"/>
                  </a:defRPr>
                </a:lvl9pPr>
              </a:lstStyle>
              <a:p>
                <a:pPr hangingPunct="1"/>
                <a:r>
                  <a:rPr lang="en-US" sz="2800" dirty="0"/>
                  <a:t>Previous results </a:t>
                </a:r>
                <a:r>
                  <a:rPr lang="en-US" sz="2800" dirty="0">
                    <a:sym typeface="Wingdings" pitchFamily="2" charset="2"/>
                  </a:rPr>
                  <a:t> constant factor </a:t>
                </a:r>
                <a14:m>
                  <m:oMath xmlns:m="http://schemas.openxmlformats.org/officeDocument/2006/math" xmlns="">
                    <m:r>
                      <a:rPr lang="en-US" sz="28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𝑝</m:t>
                    </m:r>
                  </m:oMath>
                </a14:m>
                <a:r>
                  <a:rPr lang="en-US" sz="2800" dirty="0">
                    <a:sym typeface="Wingdings" pitchFamily="2" charset="2"/>
                  </a:rPr>
                  <a:t>-value correction with near opt regret!</a:t>
                </a:r>
                <a:endParaRPr lang="en-US" sz="2800" dirty="0"/>
              </a:p>
            </p:txBody>
          </p:sp>
        </mc:Choice>
        <mc:Fallback xmlns="">
          <p:sp>
            <p:nvSpPr>
              <p:cNvPr id="17" name="Text Placeholder 2">
                <a:extLst>
                  <a:ext uri="{FF2B5EF4-FFF2-40B4-BE49-F238E27FC236}">
                    <a16:creationId xmlns:a16="http://schemas.microsoft.com/office/drawing/2014/main" id="{5C77C07F-2701-EA4F-B6FD-974987732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23" y="5381933"/>
                <a:ext cx="11988800" cy="2228235"/>
              </a:xfrm>
              <a:prstGeom prst="rect">
                <a:avLst/>
              </a:prstGeom>
              <a:blipFill>
                <a:blip r:embed="rId5"/>
                <a:stretch>
                  <a:fillRect l="-84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6818551"/>
      </p:ext>
    </p:extLst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028" y="29711"/>
            <a:ext cx="11988800" cy="1219200"/>
          </a:xfrm>
        </p:spPr>
        <p:txBody>
          <a:bodyPr/>
          <a:lstStyle/>
          <a:p>
            <a:r>
              <a:rPr lang="en-US" sz="4800" dirty="0"/>
              <a:t>Experiments</a:t>
            </a:r>
          </a:p>
        </p:txBody>
      </p:sp>
      <p:pic>
        <p:nvPicPr>
          <p:cNvPr id="6" name="Picture 5" descr="biaspriv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8912"/>
            <a:ext cx="6710516" cy="50044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71428" y="7255833"/>
            <a:ext cx="54485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8BC9974F-FDD5-F94F-8DF5-6B7D5FBB0196}"/>
                  </a:ext>
                </a:extLst>
              </p:cNvPr>
              <p:cNvSpPr txBox="1"/>
              <p:nvPr/>
            </p:nvSpPr>
            <p:spPr>
              <a:xfrm>
                <a:off x="577028" y="6817968"/>
                <a:ext cx="12209824" cy="34265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14:m>
                  <m:oMath xmlns:m="http://schemas.openxmlformats.org/officeDocument/2006/math" xmlns=""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𝐾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=20, 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𝜖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= .05, 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𝑇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=500</m:t>
                    </m:r>
                  </m:oMath>
                </a14:m>
                <a:endParaRPr kumimoji="0" lang="en-US" sz="2400" b="0" i="1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i="1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r>
                  <a:rPr lang="en-US" dirty="0">
                    <a:latin typeface="Cambria Math" panose="02040503050406030204" pitchFamily="18" charset="0"/>
                  </a:rPr>
                  <a:t>Bias reduction: .00176 vs. .07 or </a:t>
                </a:r>
                <a:r>
                  <a:rPr lang="en-US" b="1" dirty="0">
                    <a:latin typeface="Cambria Math" panose="02040503050406030204" pitchFamily="18" charset="0"/>
                  </a:rPr>
                  <a:t>40x </a:t>
                </a:r>
                <a:r>
                  <a:rPr lang="en-US" dirty="0">
                    <a:latin typeface="Cambria Math" panose="02040503050406030204" pitchFamily="18" charset="0"/>
                  </a:rPr>
                  <a:t>lower. </a:t>
                </a: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r>
                  <a:rPr kumimoji="0" lang="en-US" sz="2400" b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mbria Math" panose="02040503050406030204" pitchFamily="18" charset="0"/>
                    <a:ea typeface="Palatino"/>
                    <a:cs typeface="Palatino"/>
                    <a:sym typeface="Palatino"/>
                  </a:rPr>
                  <a:t>Bias </a:t>
                </a:r>
                <a:r>
                  <a:rPr lang="en-US" dirty="0">
                    <a:latin typeface="Cambria Math" panose="02040503050406030204" pitchFamily="18" charset="0"/>
                  </a:rPr>
                  <a:t>reduction greater than implied by theory: idea jack up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400" b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mbria Math" panose="02040503050406030204" pitchFamily="18" charset="0"/>
                    <a:ea typeface="Palatino"/>
                    <a:cs typeface="Palatino"/>
                    <a:sym typeface="Palatino"/>
                  </a:rPr>
                  <a:t>to get better regret bounds – do we still</a:t>
                </a:r>
                <a:r>
                  <a:rPr kumimoji="0" lang="en-US" sz="2400" b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mbria Math" panose="02040503050406030204" pitchFamily="18" charset="0"/>
                    <a:ea typeface="Palatino"/>
                    <a:cs typeface="Palatino"/>
                    <a:sym typeface="Palatino"/>
                  </a:rPr>
                  <a:t> get non-trivial bias reduction? </a:t>
                </a:r>
                <a:endParaRPr kumimoji="0" lang="en-US" sz="2400" b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i="1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C9974F-FDD5-F94F-8DF5-6B7D5FBB0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28" y="6817968"/>
                <a:ext cx="12209824" cy="3426579"/>
              </a:xfrm>
              <a:prstGeom prst="rect">
                <a:avLst/>
              </a:prstGeom>
              <a:blipFill>
                <a:blip r:embed="rId3"/>
                <a:stretch>
                  <a:fillRect l="-935" t="-369" r="-10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727A341-1B41-F948-976B-A697735F4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057" y="1248911"/>
            <a:ext cx="6744230" cy="498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7822"/>
      </p:ext>
    </p:extLst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B2C8A6-6E1B-6A46-9CDA-D8C62D5EA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36423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Experiment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xmlns="" id="{CAA04E36-84E1-A846-B24D-5878D6CFF88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052619" y="1355623"/>
                <a:ext cx="4444181" cy="60960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 xmlns="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=100000, </m:t>
                    </m:r>
                  </m:oMath>
                </a14:m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 xmlns="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𝟒𝟎𝟎</m:t>
                    </m:r>
                  </m:oMath>
                </a14:m>
                <a:endParaRPr lang="en-US" sz="2800" b="1" dirty="0"/>
              </a:p>
              <a:p>
                <a:r>
                  <a:rPr lang="en-US" sz="2800" dirty="0"/>
                  <a:t>Now we get non-trivial regret competitive with non-private UCB</a:t>
                </a:r>
              </a:p>
              <a:p>
                <a:r>
                  <a:rPr lang="en-US" sz="2800" dirty="0"/>
                  <a:t>Bias reduction still </a:t>
                </a:r>
                <a:r>
                  <a:rPr lang="en-US" sz="2800" b="1" dirty="0"/>
                  <a:t>7.5x </a:t>
                </a:r>
                <a:r>
                  <a:rPr lang="en-US" sz="2800" dirty="0"/>
                  <a:t>(e.g. non-private version is a 650% increase in bias)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AA04E36-84E1-A846-B24D-5878D6CFF8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052619" y="1355623"/>
                <a:ext cx="4444181" cy="6096000"/>
              </a:xfrm>
              <a:blipFill>
                <a:blip r:embed="rId2"/>
                <a:stretch>
                  <a:fillRect l="-1994" r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4598920-B4E6-8946-939D-1F3E226B3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49" y="1814871"/>
            <a:ext cx="7482936" cy="563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64957"/>
      </p:ext>
    </p:extLst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Everything we’ve said here goes through for linear contextual bandits! (see full paper)</a:t>
                </a:r>
              </a:p>
              <a:p>
                <a:r>
                  <a:rPr lang="en-US" dirty="0"/>
                  <a:t>Open question: can we get non-trivial bias reduction while obtaining near instance-dependent optimal regret bounds? </a:t>
                </a:r>
                <a14:m>
                  <m:oMath xmlns:m="http://schemas.openxmlformats.org/officeDocument/2006/math" xmlns="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058" r="-27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6706437"/>
      </p:ext>
    </p:extLst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creen Shot 2018-07-08 at 21.00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2" y="122613"/>
            <a:ext cx="5988043" cy="3793373"/>
          </a:xfrm>
          <a:prstGeom prst="rect">
            <a:avLst/>
          </a:prstGeom>
        </p:spPr>
      </p:pic>
      <p:pic>
        <p:nvPicPr>
          <p:cNvPr id="5" name="Picture 4" descr="Screen Shot 2018-07-08 at 21.01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36" y="122613"/>
            <a:ext cx="6205292" cy="6187401"/>
          </a:xfrm>
          <a:prstGeom prst="rect">
            <a:avLst/>
          </a:prstGeom>
        </p:spPr>
      </p:pic>
      <p:pic>
        <p:nvPicPr>
          <p:cNvPr id="7" name="Picture 6" descr="Screen Shot 2018-07-08 at 21.01.4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" y="3915986"/>
            <a:ext cx="5988043" cy="513952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710527" y="6582095"/>
            <a:ext cx="11988800" cy="1219200"/>
          </a:xfrm>
        </p:spPr>
        <p:txBody>
          <a:bodyPr/>
          <a:lstStyle/>
          <a:p>
            <a:r>
              <a:rPr lang="en-US" dirty="0"/>
              <a:t>refs</a:t>
            </a:r>
          </a:p>
        </p:txBody>
      </p:sp>
    </p:spTree>
    <p:extLst>
      <p:ext uri="{BB962C8B-B14F-4D97-AF65-F5344CB8AC3E}">
        <p14:creationId xmlns:p14="http://schemas.microsoft.com/office/powerpoint/2010/main" val="1171008032"/>
      </p:ext>
    </p:extLst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902</Words>
  <Application>Microsoft Macintosh PowerPoint</Application>
  <PresentationFormat>Custom</PresentationFormat>
  <Paragraphs>92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New_Template4</vt:lpstr>
      <vt:lpstr>Mitigating Bias in Adaptive Data Gathering via Differential Privacy</vt:lpstr>
      <vt:lpstr>PowerPoint Presentation</vt:lpstr>
      <vt:lpstr>Bandit Algorithms Lead to Bias!</vt:lpstr>
      <vt:lpstr>Simple Stochastic Bandits</vt:lpstr>
      <vt:lpstr>Bias is significant in practice!</vt:lpstr>
      <vt:lpstr>A motivating question:  Does Differential Privacy Reduce Bias in Adaptively Gathered Data?</vt:lpstr>
      <vt:lpstr>What is Differential Privacy?</vt:lpstr>
      <vt:lpstr>Bandit Algorithms: Definition 1</vt:lpstr>
      <vt:lpstr>Bandit Algorithms: Definition 2  </vt:lpstr>
      <vt:lpstr>Bandit Differential Privacy</vt:lpstr>
      <vt:lpstr>Privacy      Bias Reduction</vt:lpstr>
      <vt:lpstr>Continued..</vt:lpstr>
      <vt:lpstr>Continued..</vt:lpstr>
      <vt:lpstr>Balancing Accuracy and Bias</vt:lpstr>
      <vt:lpstr>Bandit Algorithms as Query Release</vt:lpstr>
      <vt:lpstr>Max Information Bounds </vt:lpstr>
      <vt:lpstr>Experiments</vt:lpstr>
      <vt:lpstr>Experiment 2</vt:lpstr>
      <vt:lpstr>The End</vt:lpstr>
      <vt:lpstr>refs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Preventing Fairness Gerrymandering: Auditing and Learning for Subgroup Fairness</dc:title>
  <cp:lastModifiedBy>Seth Neel</cp:lastModifiedBy>
  <cp:revision>44</cp:revision>
  <dcterms:modified xsi:type="dcterms:W3CDTF">2018-09-28T04:03:52Z</dcterms:modified>
</cp:coreProperties>
</file>