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92" r:id="rId2"/>
    <p:sldId id="257" r:id="rId3"/>
    <p:sldId id="258" r:id="rId4"/>
    <p:sldId id="259" r:id="rId5"/>
    <p:sldId id="261" r:id="rId6"/>
    <p:sldId id="260"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90" r:id="rId26"/>
    <p:sldId id="291" r:id="rId27"/>
    <p:sldId id="281" r:id="rId28"/>
    <p:sldId id="280" r:id="rId29"/>
    <p:sldId id="282" r:id="rId30"/>
    <p:sldId id="285" r:id="rId31"/>
    <p:sldId id="286" r:id="rId32"/>
    <p:sldId id="289" r:id="rId33"/>
    <p:sldId id="287" r:id="rId34"/>
    <p:sldId id="288" r:id="rId35"/>
    <p:sldId id="283" r:id="rId36"/>
    <p:sldId id="294" r:id="rId3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ven Wu" initials="SW"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7" d="100"/>
          <a:sy n="87" d="100"/>
        </p:scale>
        <p:origin x="1856" y="200"/>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8-03-25T10:44:47.562" idx="2">
    <p:pos x="6139" y="4904"/>
    <p:text>Like a political party that draws districts such that a critical majority of their opponents’ voters are concentrated in one spot, an algorithm can meet fairness constraints by unintentionally “hiding” bias at the intersection of the multiple groups it’s asked to be fair to.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18-03-25T10:29:52.638" idx="1">
    <p:pos x="5728" y="6320"/>
    <p:text>interested in one particularly vexing issue: Algorithms that take fairness into account can have the paradoxical effect of making their outcomes particularly unfair to one subgroup.</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1143000" y="685800"/>
            <a:ext cx="4572000" cy="3429000"/>
          </a:xfrm>
          <a:prstGeom prst="rect">
            <a:avLst/>
          </a:prstGeom>
        </p:spPr>
        <p:txBody>
          <a:bodyPr/>
          <a:lstStyle/>
          <a:p>
            <a:endParaRPr/>
          </a:p>
        </p:txBody>
      </p:sp>
      <p:sp>
        <p:nvSpPr>
          <p:cNvPr id="129" name="Shape 12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165106938"/>
      </p:ext>
    </p:extLst>
  </p:cSld>
  <p:clrMap bg1="lt1" tx1="dk1" bg2="lt2" tx2="dk2" accent1="accent1" accent2="accent2" accent3="accent3" accent4="accent4" accent5="accent5" accent6="accent6" hlink="hlink" folHlink="folHlink"/>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Triangle"/>
          <p:cNvSpPr/>
          <p:nvPr/>
        </p:nvSpPr>
        <p:spPr>
          <a:xfrm>
            <a:off x="502390" y="1600200"/>
            <a:ext cx="1200002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Lorem Ipsum Dolor"/>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5" name="Title Text"/>
          <p:cNvSpPr txBox="1">
            <a:spLocks noGrp="1"/>
          </p:cNvSpPr>
          <p:nvPr>
            <p:ph type="title"/>
          </p:nvPr>
        </p:nvSpPr>
        <p:spPr>
          <a:xfrm>
            <a:off x="508000" y="4140200"/>
            <a:ext cx="7200900" cy="2413000"/>
          </a:xfrm>
          <a:prstGeom prst="rect">
            <a:avLst/>
          </a:prstGeom>
        </p:spPr>
        <p:txBody>
          <a:bodyPr/>
          <a:lstStyle>
            <a:lvl1pPr algn="l"/>
          </a:lstStyle>
          <a:p>
            <a:r>
              <a:t>Title Text</a:t>
            </a:r>
          </a:p>
        </p:txBody>
      </p:sp>
      <p:sp>
        <p:nvSpPr>
          <p:cNvPr id="16" name="Body Level One…"/>
          <p:cNvSpPr txBox="1">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4" name="Triangle"/>
          <p:cNvSpPr/>
          <p:nvPr/>
        </p:nvSpPr>
        <p:spPr>
          <a:xfrm rot="16200000">
            <a:off x="7172923" y="78749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5" name="Triangle"/>
          <p:cNvSpPr/>
          <p:nvPr/>
        </p:nvSpPr>
        <p:spPr>
          <a:xfrm>
            <a:off x="508000" y="9131300"/>
            <a:ext cx="11999453"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6" name="Triangle"/>
          <p:cNvSpPr/>
          <p:nvPr/>
        </p:nvSpPr>
        <p:spPr>
          <a:xfrm>
            <a:off x="508000" y="6629400"/>
            <a:ext cx="12000019"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7" name="Triangle"/>
          <p:cNvSpPr/>
          <p:nvPr/>
        </p:nvSpPr>
        <p:spPr>
          <a:xfrm rot="16200000">
            <a:off x="7172923" y="7874934"/>
            <a:ext cx="164275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8" name="Lorem Ipsum Dolor"/>
          <p:cNvSpPr>
            <a:spLocks noGrp="1"/>
          </p:cNvSpPr>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29" name="Image"/>
          <p:cNvSpPr>
            <a:spLocks noGrp="1"/>
          </p:cNvSpPr>
          <p:nvPr>
            <p:ph type="pic" idx="14"/>
          </p:nvPr>
        </p:nvSpPr>
        <p:spPr>
          <a:xfrm>
            <a:off x="596900" y="633461"/>
            <a:ext cx="11811000" cy="5207001"/>
          </a:xfrm>
          <a:prstGeom prst="rect">
            <a:avLst/>
          </a:prstGeom>
          <a:ln w="9525">
            <a:round/>
          </a:ln>
        </p:spPr>
        <p:txBody>
          <a:bodyPr lIns="91439" tIns="45719" rIns="91439" bIns="45719" anchor="t">
            <a:noAutofit/>
          </a:bodyPr>
          <a:lstStyle/>
          <a:p>
            <a:endParaRPr/>
          </a:p>
        </p:txBody>
      </p:sp>
      <p:sp>
        <p:nvSpPr>
          <p:cNvPr id="30" name="Title Text"/>
          <p:cNvSpPr txBox="1">
            <a:spLocks noGrp="1"/>
          </p:cNvSpPr>
          <p:nvPr>
            <p:ph type="title"/>
          </p:nvPr>
        </p:nvSpPr>
        <p:spPr>
          <a:xfrm>
            <a:off x="508000" y="6680200"/>
            <a:ext cx="7200900" cy="2413000"/>
          </a:xfrm>
          <a:prstGeom prst="rect">
            <a:avLst/>
          </a:prstGeom>
        </p:spPr>
        <p:txBody>
          <a:bodyPr/>
          <a:lstStyle>
            <a:lvl1pPr algn="l"/>
          </a:lstStyle>
          <a:p>
            <a:r>
              <a:t>Title Text</a:t>
            </a:r>
          </a:p>
        </p:txBody>
      </p:sp>
      <p:sp>
        <p:nvSpPr>
          <p:cNvPr id="31" name="Body Level One…"/>
          <p:cNvSpPr txBox="1">
            <a:spLocks noGrp="1"/>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39" name="Title Text"/>
          <p:cNvSpPr txBox="1">
            <a:spLocks noGrp="1"/>
          </p:cNvSpPr>
          <p:nvPr>
            <p:ph type="title"/>
          </p:nvPr>
        </p:nvSpPr>
        <p:spPr>
          <a:xfrm>
            <a:off x="508000" y="3670300"/>
            <a:ext cx="11988800" cy="2413000"/>
          </a:xfrm>
          <a:prstGeom prst="rect">
            <a:avLst/>
          </a:prstGeom>
        </p:spPr>
        <p:txBody>
          <a:bodyPr/>
          <a:lstStyle/>
          <a:p>
            <a:r>
              <a:t>Title Text</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7" name="Triangle"/>
          <p:cNvSpPr/>
          <p:nvPr/>
        </p:nvSpPr>
        <p:spPr>
          <a:xfrm>
            <a:off x="508000" y="4876800"/>
            <a:ext cx="5676374"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8" name="Triangle"/>
          <p:cNvSpPr/>
          <p:nvPr/>
        </p:nvSpPr>
        <p:spPr>
          <a:xfrm>
            <a:off x="508000" y="2768600"/>
            <a:ext cx="5676316"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9" name="Lorem Ipsum Dolor"/>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0" name="Image"/>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1" name="Title Text"/>
          <p:cNvSpPr txBox="1">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2" name="Body Level One…"/>
          <p:cNvSpPr txBox="1">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p>
            <a:r>
              <a:t>Title Text</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68" name="Title Text"/>
          <p:cNvSpPr txBox="1">
            <a:spLocks noGrp="1"/>
          </p:cNvSpPr>
          <p:nvPr>
            <p:ph type="title"/>
          </p:nvPr>
        </p:nvSpPr>
        <p:spPr>
          <a:prstGeom prst="rect">
            <a:avLst/>
          </a:prstGeom>
        </p:spPr>
        <p:txBody>
          <a:bodyPr/>
          <a:lstStyle>
            <a:lvl1pPr>
              <a:defRPr>
                <a:latin typeface="Gill Sans"/>
                <a:ea typeface="Gill Sans"/>
                <a:cs typeface="Gill Sans"/>
                <a:sym typeface="Gill Sans"/>
              </a:defRPr>
            </a:lvl1pPr>
          </a:lstStyle>
          <a:p>
            <a:r>
              <a:t>Title Text</a:t>
            </a:r>
          </a:p>
        </p:txBody>
      </p:sp>
      <p:sp>
        <p:nvSpPr>
          <p:cNvPr id="69" name="Body Level One…"/>
          <p:cNvSpPr txBox="1">
            <a:spLocks noGrp="1"/>
          </p:cNvSpPr>
          <p:nvPr>
            <p:ph type="body" idx="1"/>
          </p:nvPr>
        </p:nvSpPr>
        <p:spPr>
          <a:prstGeom prst="rect">
            <a:avLst/>
          </a:prstGeom>
        </p:spPr>
        <p:txBody>
          <a:bodyPr/>
          <a:lstStyle>
            <a:lvl1pPr>
              <a:defRPr>
                <a:latin typeface="Gill Sans"/>
                <a:ea typeface="Gill Sans"/>
                <a:cs typeface="Gill Sans"/>
                <a:sym typeface="Gill Sans"/>
              </a:defRPr>
            </a:lvl1pPr>
            <a:lvl2pPr>
              <a:defRPr>
                <a:latin typeface="Gill Sans"/>
                <a:ea typeface="Gill Sans"/>
                <a:cs typeface="Gill Sans"/>
                <a:sym typeface="Gill Sans"/>
              </a:defRPr>
            </a:lvl2pPr>
            <a:lvl3pPr>
              <a:defRPr>
                <a:latin typeface="Gill Sans"/>
                <a:ea typeface="Gill Sans"/>
                <a:cs typeface="Gill Sans"/>
                <a:sym typeface="Gill Sans"/>
              </a:defRPr>
            </a:lvl3pPr>
            <a:lvl4pPr>
              <a:defRPr>
                <a:latin typeface="Gill Sans"/>
                <a:ea typeface="Gill Sans"/>
                <a:cs typeface="Gill Sans"/>
                <a:sym typeface="Gill Sans"/>
              </a:defRPr>
            </a:lvl4pPr>
            <a:lvl5pPr>
              <a:defRPr>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7" name="Image"/>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78" name="Title Text"/>
          <p:cNvSpPr txBox="1">
            <a:spLocks noGrp="1"/>
          </p:cNvSpPr>
          <p:nvPr>
            <p:ph type="title"/>
          </p:nvPr>
        </p:nvSpPr>
        <p:spPr>
          <a:prstGeom prst="rect">
            <a:avLst/>
          </a:prstGeom>
        </p:spPr>
        <p:txBody>
          <a:bodyPr/>
          <a:lstStyle/>
          <a:p>
            <a:r>
              <a:t>Title Text</a:t>
            </a:r>
          </a:p>
        </p:txBody>
      </p:sp>
      <p:sp>
        <p:nvSpPr>
          <p:cNvPr id="79" name="Body Level One…"/>
          <p:cNvSpPr txBox="1">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7" name="Body Level One…"/>
          <p:cNvSpPr txBox="1">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5" name="Image"/>
          <p:cNvSpPr>
            <a:spLocks noGrp="1"/>
          </p:cNvSpPr>
          <p:nvPr>
            <p:ph type="pic" sz="half" idx="13"/>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96" name="Image"/>
          <p:cNvSpPr>
            <a:spLocks noGrp="1"/>
          </p:cNvSpPr>
          <p:nvPr>
            <p:ph type="pic" sz="quarter" idx="14"/>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7" name="Image"/>
          <p:cNvSpPr>
            <a:spLocks noGrp="1"/>
          </p:cNvSpPr>
          <p:nvPr>
            <p:ph type="pic" sz="quarter" idx="15"/>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5" name="–Johnny Appleseed"/>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6" name="“Type a quote here.”"/>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4"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Triangle"/>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Triangle"/>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508000" y="800100"/>
            <a:ext cx="11988800" cy="121920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r>
              <a:t>Title Text</a:t>
            </a:r>
          </a:p>
        </p:txBody>
      </p:sp>
      <p:sp>
        <p:nvSpPr>
          <p:cNvPr id="5" name="Body Level One…"/>
          <p:cNvSpPr txBox="1">
            <a:spLocks noGrp="1"/>
          </p:cNvSpPr>
          <p:nvPr>
            <p:ph type="body" idx="1"/>
          </p:nvPr>
        </p:nvSpPr>
        <p:spPr>
          <a:xfrm>
            <a:off x="508000" y="2628900"/>
            <a:ext cx="11988800" cy="609600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comments" Target="../comments/commen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6.xml"/><Relationship Id="rId1" Type="http://schemas.openxmlformats.org/officeDocument/2006/relationships/video" Target="file:////Users/mkearns/Dropbox/auditing_fairness/PNAS/figures/trajmov.mov"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Preventing Fairness Gerrymandering: Auditing and Learning for Subgroup Fairness"/>
          <p:cNvSpPr txBox="1">
            <a:spLocks noGrp="1"/>
          </p:cNvSpPr>
          <p:nvPr>
            <p:ph type="ctrTitle"/>
          </p:nvPr>
        </p:nvSpPr>
        <p:spPr>
          <a:xfrm>
            <a:off x="806444" y="104212"/>
            <a:ext cx="11701001" cy="2991976"/>
          </a:xfrm>
          <a:prstGeom prst="rect">
            <a:avLst/>
          </a:prstGeom>
        </p:spPr>
        <p:txBody>
          <a:bodyPr/>
          <a:lstStyle>
            <a:lvl1pPr algn="ctr">
              <a:defRPr sz="5000">
                <a:solidFill>
                  <a:schemeClr val="accent1">
                    <a:hueOff val="369195"/>
                    <a:satOff val="13972"/>
                    <a:lumOff val="-24493"/>
                  </a:schemeClr>
                </a:solidFill>
                <a:latin typeface="Gill Sans"/>
                <a:ea typeface="Gill Sans"/>
                <a:cs typeface="Gill Sans"/>
                <a:sym typeface="Gill Sans"/>
              </a:defRPr>
            </a:lvl1pPr>
          </a:lstStyle>
          <a:p>
            <a:r>
              <a:t>Preventing Fairness Gerrymandering: Auditing and Learning for Subgroup Fairness</a:t>
            </a:r>
          </a:p>
        </p:txBody>
      </p:sp>
      <p:sp>
        <p:nvSpPr>
          <p:cNvPr id="358"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a:t>
            </a:fld>
            <a:endParaRPr/>
          </a:p>
        </p:txBody>
      </p:sp>
      <p:sp>
        <p:nvSpPr>
          <p:cNvPr id="359" name="Pre-print available on arXiv"/>
          <p:cNvSpPr txBox="1"/>
          <p:nvPr/>
        </p:nvSpPr>
        <p:spPr>
          <a:xfrm>
            <a:off x="1682971" y="2929756"/>
            <a:ext cx="9969076" cy="704295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lvl1pPr>
              <a:defRPr sz="3600">
                <a:latin typeface="Gill Sans"/>
                <a:ea typeface="Gill Sans"/>
                <a:cs typeface="Gill Sans"/>
                <a:sym typeface="Gill Sans"/>
              </a:defRPr>
            </a:lvl1pPr>
          </a:lstStyle>
          <a:p>
            <a:r>
              <a:rPr lang="en-US" sz="3100" dirty="0"/>
              <a:t>Seth Neel</a:t>
            </a:r>
          </a:p>
          <a:p>
            <a:r>
              <a:rPr lang="en-US" sz="3100" dirty="0"/>
              <a:t>University of Pennsylvania</a:t>
            </a:r>
          </a:p>
          <a:p>
            <a:endParaRPr lang="en-US" sz="3100" dirty="0"/>
          </a:p>
          <a:p>
            <a:r>
              <a:rPr lang="en-US" sz="3100" dirty="0"/>
              <a:t>EC 2018: MD4SG Workshop</a:t>
            </a:r>
          </a:p>
          <a:p>
            <a:r>
              <a:rPr lang="en-US" sz="3100" dirty="0"/>
              <a:t>Cornell University</a:t>
            </a:r>
          </a:p>
          <a:p>
            <a:r>
              <a:rPr lang="en-US" sz="3100" dirty="0"/>
              <a:t>June 22, 2018</a:t>
            </a:r>
          </a:p>
          <a:p>
            <a:endParaRPr lang="en-US" sz="3100" dirty="0"/>
          </a:p>
          <a:p>
            <a:endParaRPr lang="en-US" sz="3100" dirty="0"/>
          </a:p>
          <a:p>
            <a:r>
              <a:rPr lang="en-US" sz="3100" dirty="0"/>
              <a:t>Joint work with Michael Kearns, Aaron Roth, and Steven Wu</a:t>
            </a:r>
          </a:p>
          <a:p>
            <a:endParaRPr lang="en-US" sz="3100" dirty="0"/>
          </a:p>
          <a:p>
            <a:r>
              <a:rPr lang="en-US" sz="3100" dirty="0"/>
              <a:t>To appear, ICML 2018</a:t>
            </a:r>
          </a:p>
          <a:p>
            <a:r>
              <a:rPr lang="en-US" sz="3100" dirty="0"/>
              <a:t>Pre-print available on </a:t>
            </a:r>
            <a:r>
              <a:rPr lang="en-US" sz="3100" dirty="0" err="1"/>
              <a:t>arXiv</a:t>
            </a:r>
            <a:endParaRPr lang="en-US" sz="3100" dirty="0"/>
          </a:p>
          <a:p>
            <a:endParaRPr lang="en-US" sz="3100" dirty="0"/>
          </a:p>
          <a:p>
            <a:endParaRPr lang="en-US" sz="2400" dirty="0"/>
          </a:p>
          <a:p>
            <a:endParaRPr lang="en-US" sz="24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 name="Screen Shot 2018-03-25 at 12.17.36 AM.png" descr="Screen Shot 2018-03-25 at 12.17.36 AM.png"/>
          <p:cNvPicPr>
            <a:picLocks noChangeAspect="1"/>
          </p:cNvPicPr>
          <p:nvPr/>
        </p:nvPicPr>
        <p:blipFill>
          <a:blip r:embed="rId2">
            <a:extLst/>
          </a:blip>
          <a:srcRect b="12921"/>
          <a:stretch>
            <a:fillRect/>
          </a:stretch>
        </p:blipFill>
        <p:spPr>
          <a:xfrm>
            <a:off x="1244711" y="1723391"/>
            <a:ext cx="10743977" cy="2266661"/>
          </a:xfrm>
          <a:prstGeom prst="rect">
            <a:avLst/>
          </a:prstGeom>
          <a:ln w="12700">
            <a:miter lim="400000"/>
          </a:ln>
        </p:spPr>
      </p:pic>
      <p:sp>
        <p:nvSpPr>
          <p:cNvPr id="144" name="Slide Number"/>
          <p:cNvSpPr txBox="1">
            <a:spLocks noGrp="1"/>
          </p:cNvSpPr>
          <p:nvPr>
            <p:ph type="sldNum" sz="quarter" idx="4294967295"/>
          </p:nvPr>
        </p:nvSpPr>
        <p:spPr>
          <a:xfrm>
            <a:off x="6388099" y="8752413"/>
            <a:ext cx="228601" cy="406401"/>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2</a:t>
            </a:fld>
            <a:endParaRPr/>
          </a:p>
        </p:txBody>
      </p:sp>
      <p:sp>
        <p:nvSpPr>
          <p:cNvPr id="145" name="Discrimination &amp; Machine Learning"/>
          <p:cNvSpPr txBox="1"/>
          <p:nvPr/>
        </p:nvSpPr>
        <p:spPr>
          <a:xfrm>
            <a:off x="508000" y="364916"/>
            <a:ext cx="11988800" cy="86554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lvl1pPr defTabSz="438150">
              <a:lnSpc>
                <a:spcPct val="90000"/>
              </a:lnSpc>
              <a:spcBef>
                <a:spcPts val="1200"/>
              </a:spcBef>
              <a:defRPr sz="5250">
                <a:solidFill>
                  <a:srgbClr val="D93E2B"/>
                </a:solidFill>
                <a:latin typeface="Gill Sans"/>
                <a:ea typeface="Gill Sans"/>
                <a:cs typeface="Gill Sans"/>
                <a:sym typeface="Gill Sans"/>
              </a:defRPr>
            </a:lvl1pPr>
          </a:lstStyle>
          <a:p>
            <a:r>
              <a:t>Discrimination &amp; Machine Learning </a:t>
            </a:r>
          </a:p>
        </p:txBody>
      </p:sp>
      <p:pic>
        <p:nvPicPr>
          <p:cNvPr id="146" name="Screen Shot 2018-03-26 at 11.23.08 AM.png" descr="Screen Shot 2018-03-26 at 11.23.08 AM.png"/>
          <p:cNvPicPr>
            <a:picLocks noChangeAspect="1"/>
          </p:cNvPicPr>
          <p:nvPr/>
        </p:nvPicPr>
        <p:blipFill>
          <a:blip r:embed="rId3">
            <a:extLst/>
          </a:blip>
          <a:srcRect b="40722"/>
          <a:stretch>
            <a:fillRect/>
          </a:stretch>
        </p:blipFill>
        <p:spPr>
          <a:xfrm>
            <a:off x="2184559" y="6642921"/>
            <a:ext cx="8864282" cy="2515893"/>
          </a:xfrm>
          <a:prstGeom prst="rect">
            <a:avLst/>
          </a:prstGeom>
          <a:ln w="12700">
            <a:miter lim="400000"/>
          </a:ln>
        </p:spPr>
      </p:pic>
      <p:pic>
        <p:nvPicPr>
          <p:cNvPr id="147" name="Screen Shot 2018-03-26 at 11.27.09 AM.png" descr="Screen Shot 2018-03-26 at 11.27.09 AM.png"/>
          <p:cNvPicPr>
            <a:picLocks noChangeAspect="1"/>
          </p:cNvPicPr>
          <p:nvPr/>
        </p:nvPicPr>
        <p:blipFill>
          <a:blip r:embed="rId4">
            <a:extLst/>
          </a:blip>
          <a:srcRect t="280" r="1404" b="12555"/>
          <a:stretch>
            <a:fillRect/>
          </a:stretch>
        </p:blipFill>
        <p:spPr>
          <a:xfrm>
            <a:off x="2184559" y="3990052"/>
            <a:ext cx="8444501" cy="24926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1" animBg="1" advAuto="0"/>
      <p:bldP spid="146" grpId="3" animBg="1" advAuto="0"/>
      <p:bldP spid="147" grpId="2"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an we design fair ML algorithms?"/>
          <p:cNvSpPr txBox="1">
            <a:spLocks noGrp="1"/>
          </p:cNvSpPr>
          <p:nvPr>
            <p:ph type="title"/>
          </p:nvPr>
        </p:nvSpPr>
        <p:spPr>
          <a:xfrm>
            <a:off x="271202" y="1802011"/>
            <a:ext cx="12626824" cy="2413720"/>
          </a:xfrm>
          <a:prstGeom prst="rect">
            <a:avLst/>
          </a:prstGeom>
        </p:spPr>
        <p:txBody>
          <a:bodyPr/>
          <a:lstStyle>
            <a:lvl1pPr>
              <a:defRPr sz="6100"/>
            </a:lvl1pPr>
          </a:lstStyle>
          <a:p>
            <a:r>
              <a:rPr dirty="0"/>
              <a:t>Can we design fair ML algorithms?</a:t>
            </a:r>
          </a:p>
        </p:txBody>
      </p:sp>
      <p:sp>
        <p:nvSpPr>
          <p:cNvPr id="150" name="What does fairness mean?"/>
          <p:cNvSpPr txBox="1"/>
          <p:nvPr/>
        </p:nvSpPr>
        <p:spPr>
          <a:xfrm>
            <a:off x="188988" y="4399211"/>
            <a:ext cx="12626824" cy="241372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a:lnSpc>
                <a:spcPct val="90000"/>
              </a:lnSpc>
              <a:spcBef>
                <a:spcPts val="1600"/>
              </a:spcBef>
              <a:defRPr sz="5700">
                <a:solidFill>
                  <a:srgbClr val="D93E2B"/>
                </a:solidFill>
                <a:latin typeface="Gill Sans"/>
                <a:ea typeface="Gill Sans"/>
                <a:cs typeface="Gill Sans"/>
                <a:sym typeface="Gill Sans"/>
              </a:defRPr>
            </a:pPr>
            <a:r>
              <a:rPr dirty="0"/>
              <a:t>What does </a:t>
            </a:r>
            <a:r>
              <a:rPr i="1" dirty="0"/>
              <a:t>fairness </a:t>
            </a:r>
            <a:r>
              <a:rPr dirty="0"/>
              <a:t>mean?</a:t>
            </a:r>
          </a:p>
        </p:txBody>
      </p:sp>
      <p:sp>
        <p:nvSpPr>
          <p:cNvPr id="151" name="Slide Number"/>
          <p:cNvSpPr txBox="1">
            <a:spLocks noGrp="1"/>
          </p:cNvSpPr>
          <p:nvPr>
            <p:ph type="sldNum" sz="quarter" idx="4294967295"/>
          </p:nvPr>
        </p:nvSpPr>
        <p:spPr>
          <a:xfrm>
            <a:off x="6381749" y="9258300"/>
            <a:ext cx="228601"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3</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tatistical Fairness Notions"/>
          <p:cNvSpPr txBox="1">
            <a:spLocks noGrp="1"/>
          </p:cNvSpPr>
          <p:nvPr>
            <p:ph type="title"/>
          </p:nvPr>
        </p:nvSpPr>
        <p:spPr>
          <a:xfrm>
            <a:off x="508000" y="232430"/>
            <a:ext cx="11988800" cy="865549"/>
          </a:xfrm>
          <a:prstGeom prst="rect">
            <a:avLst/>
          </a:prstGeom>
        </p:spPr>
        <p:txBody>
          <a:bodyPr/>
          <a:lstStyle>
            <a:lvl1pPr defTabSz="438150">
              <a:spcBef>
                <a:spcPts val="1200"/>
              </a:spcBef>
              <a:defRPr sz="5250"/>
            </a:lvl1pPr>
          </a:lstStyle>
          <a:p>
            <a:r>
              <a:t>Statistical Fairness Notions</a:t>
            </a:r>
          </a:p>
        </p:txBody>
      </p:sp>
      <p:sp>
        <p:nvSpPr>
          <p:cNvPr id="154" name="Protected groups defined by protected features (race, gender, age…)…"/>
          <p:cNvSpPr txBox="1">
            <a:spLocks noGrp="1"/>
          </p:cNvSpPr>
          <p:nvPr>
            <p:ph type="body" sz="quarter" idx="1"/>
          </p:nvPr>
        </p:nvSpPr>
        <p:spPr>
          <a:xfrm>
            <a:off x="487722" y="1176060"/>
            <a:ext cx="11988801" cy="1381109"/>
          </a:xfrm>
          <a:prstGeom prst="rect">
            <a:avLst/>
          </a:prstGeom>
        </p:spPr>
        <p:txBody>
          <a:bodyPr>
            <a:normAutofit fontScale="92500"/>
          </a:bodyPr>
          <a:lstStyle>
            <a:lvl1pPr marL="0" indent="0" defTabSz="543305">
              <a:spcBef>
                <a:spcPts val="2200"/>
              </a:spcBef>
              <a:buClrTx/>
              <a:buSzTx/>
              <a:buFontTx/>
              <a:buNone/>
              <a:defRPr sz="3348"/>
            </a:lvl1pPr>
            <a:lvl2pPr marL="874013" indent="-437006" defTabSz="543305">
              <a:spcBef>
                <a:spcPts val="2200"/>
              </a:spcBef>
              <a:defRPr sz="3348"/>
            </a:lvl2pPr>
          </a:lstStyle>
          <a:p>
            <a:r>
              <a:t>Protected groups defined by protected features (race, gender, age…)</a:t>
            </a:r>
          </a:p>
          <a:p>
            <a:pPr lvl="1"/>
            <a:r>
              <a:t>example of binary classification: giving out loans</a:t>
            </a:r>
          </a:p>
        </p:txBody>
      </p:sp>
      <p:sp>
        <p:nvSpPr>
          <p:cNvPr id="155" name="Statistical parity [Dwork et al. 2012]: equality of acceptance rates across groups…"/>
          <p:cNvSpPr txBox="1"/>
          <p:nvPr/>
        </p:nvSpPr>
        <p:spPr>
          <a:xfrm>
            <a:off x="912460" y="2871006"/>
            <a:ext cx="11139326" cy="607345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spAutoFit/>
          </a:bodyPr>
          <a:lstStyle/>
          <a:p>
            <a:pPr marL="887588" lvl="1" indent="-417688" algn="l">
              <a:spcBef>
                <a:spcPts val="2400"/>
              </a:spcBef>
              <a:buSzPct val="75000"/>
              <a:buChar char="•"/>
              <a:defRPr sz="3200">
                <a:latin typeface="Gill Sans"/>
                <a:ea typeface="Gill Sans"/>
                <a:cs typeface="Gill Sans"/>
                <a:sym typeface="Gill Sans"/>
              </a:defRPr>
            </a:pPr>
            <a:r>
              <a:rPr dirty="0"/>
              <a:t>Statistical parity [Dwork et al. 2012]: equality of acceptance rates across groups</a:t>
            </a:r>
          </a:p>
          <a:p>
            <a:pPr marL="1357488" lvl="2" indent="-417688" algn="l">
              <a:spcBef>
                <a:spcPts val="2400"/>
              </a:spcBef>
              <a:buSzPct val="75000"/>
              <a:buChar char="•"/>
              <a:defRPr sz="3200">
                <a:latin typeface="Gill Sans"/>
                <a:ea typeface="Gill Sans"/>
                <a:cs typeface="Gill Sans"/>
                <a:sym typeface="Gill Sans"/>
              </a:defRPr>
            </a:pPr>
            <a:r>
              <a:rPr dirty="0"/>
              <a:t>(ignores creditworthiness)</a:t>
            </a:r>
          </a:p>
          <a:p>
            <a:pPr marL="887588" lvl="1" indent="-417688" algn="l">
              <a:spcBef>
                <a:spcPts val="2400"/>
              </a:spcBef>
              <a:buSzPct val="75000"/>
              <a:buChar char="•"/>
              <a:defRPr sz="3200">
                <a:latin typeface="Gill Sans"/>
                <a:ea typeface="Gill Sans"/>
                <a:cs typeface="Gill Sans"/>
                <a:sym typeface="Gill Sans"/>
              </a:defRPr>
            </a:pPr>
            <a:r>
              <a:rPr dirty="0"/>
              <a:t>Equalized odds [Hardt et al. 2016]: equality of false positive, false negative rates across groups</a:t>
            </a:r>
          </a:p>
          <a:p>
            <a:pPr marL="1357488" lvl="2" indent="-417688" algn="l">
              <a:spcBef>
                <a:spcPts val="2400"/>
              </a:spcBef>
              <a:buSzPct val="75000"/>
              <a:buChar char="•"/>
              <a:defRPr sz="3200">
                <a:latin typeface="Gill Sans"/>
                <a:ea typeface="Gill Sans"/>
                <a:cs typeface="Gill Sans"/>
                <a:sym typeface="Gill Sans"/>
              </a:defRPr>
            </a:pPr>
            <a:r>
              <a:rPr dirty="0"/>
              <a:t>(accounts for </a:t>
            </a:r>
            <a:r>
              <a:rPr lang="en-US" dirty="0"/>
              <a:t>creditworthiness</a:t>
            </a:r>
            <a:r>
              <a:rPr dirty="0"/>
              <a:t>)</a:t>
            </a:r>
          </a:p>
          <a:p>
            <a:pPr marL="887588" lvl="1" indent="-417688" algn="l">
              <a:spcBef>
                <a:spcPts val="2400"/>
              </a:spcBef>
              <a:buSzPct val="75000"/>
              <a:buChar char="•"/>
              <a:defRPr sz="3200">
                <a:latin typeface="Gill Sans"/>
                <a:ea typeface="Gill Sans"/>
                <a:cs typeface="Gill Sans"/>
                <a:sym typeface="Gill Sans"/>
              </a:defRPr>
            </a:pPr>
            <a:r>
              <a:rPr dirty="0"/>
              <a:t>Calibration [Kleinberg et al. 2016]: equality of positive predictive values (PPV) across groups</a:t>
            </a:r>
          </a:p>
          <a:p>
            <a:pPr marL="1357488" lvl="2" indent="-417688" algn="l">
              <a:spcBef>
                <a:spcPts val="2400"/>
              </a:spcBef>
              <a:buSzPct val="75000"/>
              <a:buChar char="•"/>
              <a:defRPr sz="3200">
                <a:latin typeface="Gill Sans"/>
                <a:ea typeface="Gill Sans"/>
                <a:cs typeface="Gill Sans"/>
                <a:sym typeface="Gill Sans"/>
              </a:defRPr>
            </a:pPr>
            <a:r>
              <a:rPr dirty="0"/>
              <a:t>(PPV = Pr[ </a:t>
            </a:r>
            <a:r>
              <a:rPr i="1" dirty="0"/>
              <a:t>y</a:t>
            </a:r>
            <a:r>
              <a:rPr dirty="0"/>
              <a:t> = 1 | </a:t>
            </a:r>
            <a:r>
              <a:rPr i="1" dirty="0"/>
              <a:t>h</a:t>
            </a:r>
            <a:r>
              <a:rPr dirty="0"/>
              <a:t>(</a:t>
            </a:r>
            <a:r>
              <a:rPr i="1" dirty="0"/>
              <a:t>x</a:t>
            </a:r>
            <a:r>
              <a:rPr dirty="0"/>
              <a:t>) = 1 ])</a:t>
            </a:r>
          </a:p>
        </p:txBody>
      </p:sp>
      <p:sp>
        <p:nvSpPr>
          <p:cNvPr id="156" name="Slide Number"/>
          <p:cNvSpPr txBox="1">
            <a:spLocks noGrp="1"/>
          </p:cNvSpPr>
          <p:nvPr>
            <p:ph type="sldNum" sz="quarter" idx="4294967295"/>
          </p:nvPr>
        </p:nvSpPr>
        <p:spPr>
          <a:xfrm>
            <a:off x="6381749" y="9258300"/>
            <a:ext cx="228601"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4</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5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5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5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1"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Interpolating group fairness and individual fairness"/>
          <p:cNvSpPr txBox="1">
            <a:spLocks noGrp="1"/>
          </p:cNvSpPr>
          <p:nvPr>
            <p:ph type="title"/>
          </p:nvPr>
        </p:nvSpPr>
        <p:spPr>
          <a:xfrm>
            <a:off x="508000" y="419100"/>
            <a:ext cx="11988800" cy="1219200"/>
          </a:xfrm>
          <a:prstGeom prst="rect">
            <a:avLst/>
          </a:prstGeom>
        </p:spPr>
        <p:txBody>
          <a:bodyPr/>
          <a:lstStyle>
            <a:lvl1pPr defTabSz="473201">
              <a:spcBef>
                <a:spcPts val="1200"/>
              </a:spcBef>
              <a:defRPr sz="4617"/>
            </a:lvl1pPr>
          </a:lstStyle>
          <a:p>
            <a:r>
              <a:t>Interpolating group fairness and individual fairness</a:t>
            </a:r>
          </a:p>
        </p:txBody>
      </p:sp>
      <p:sp>
        <p:nvSpPr>
          <p:cNvPr id="236" name="Problem: achieving group fairness by subgroup discrimination…"/>
          <p:cNvSpPr txBox="1">
            <a:spLocks noGrp="1"/>
          </p:cNvSpPr>
          <p:nvPr>
            <p:ph type="body" sz="half" idx="1"/>
          </p:nvPr>
        </p:nvSpPr>
        <p:spPr>
          <a:xfrm>
            <a:off x="412353" y="1993900"/>
            <a:ext cx="13004801" cy="3062288"/>
          </a:xfrm>
          <a:prstGeom prst="rect">
            <a:avLst/>
          </a:prstGeom>
        </p:spPr>
        <p:txBody>
          <a:bodyPr/>
          <a:lstStyle/>
          <a:p>
            <a:pPr marL="342900" indent="-342900" defTabSz="457200">
              <a:lnSpc>
                <a:spcPct val="120000"/>
              </a:lnSpc>
              <a:spcBef>
                <a:spcPts val="300"/>
              </a:spcBef>
              <a:buClrTx/>
              <a:buSzPct val="100000"/>
              <a:buFont typeface="Arial"/>
              <a:buChar char="•"/>
              <a:defRPr sz="3200">
                <a:solidFill>
                  <a:srgbClr val="000000"/>
                </a:solidFill>
              </a:defRPr>
            </a:pPr>
            <a:r>
              <a:rPr dirty="0"/>
              <a:t>Problem: achieving group fairness by </a:t>
            </a:r>
            <a:r>
              <a:rPr i="1" dirty="0">
                <a:solidFill>
                  <a:srgbClr val="FF0000"/>
                </a:solidFill>
              </a:rPr>
              <a:t>subgroup </a:t>
            </a:r>
            <a:r>
              <a:rPr dirty="0"/>
              <a:t>discrimination</a:t>
            </a:r>
          </a:p>
          <a:p>
            <a:pPr marL="814387" lvl="1" indent="-357187" defTabSz="457200">
              <a:lnSpc>
                <a:spcPct val="120000"/>
              </a:lnSpc>
              <a:spcBef>
                <a:spcPts val="200"/>
              </a:spcBef>
              <a:buClrTx/>
              <a:buSzPct val="100000"/>
              <a:buFont typeface="Arial"/>
              <a:buChar char="–"/>
              <a:defRPr sz="3200">
                <a:solidFill>
                  <a:srgbClr val="000000"/>
                </a:solidFill>
              </a:defRPr>
            </a:pPr>
            <a:r>
              <a:rPr dirty="0"/>
              <a:t>e.g. </a:t>
            </a:r>
            <a:r>
              <a:rPr lang="en-US" dirty="0"/>
              <a:t>"</a:t>
            </a:r>
            <a:r>
              <a:rPr dirty="0"/>
              <a:t>disabled </a:t>
            </a:r>
            <a:r>
              <a:rPr lang="en-US" dirty="0"/>
              <a:t>H</a:t>
            </a:r>
            <a:r>
              <a:rPr dirty="0"/>
              <a:t>ispanic women over the age of 50</a:t>
            </a:r>
            <a:r>
              <a:rPr lang="en-US" dirty="0"/>
              <a:t>" (conjunction)</a:t>
            </a:r>
            <a:endParaRPr dirty="0"/>
          </a:p>
          <a:p>
            <a:pPr marL="814387" lvl="1" indent="-357187" defTabSz="457200">
              <a:lnSpc>
                <a:spcPct val="120000"/>
              </a:lnSpc>
              <a:spcBef>
                <a:spcPts val="200"/>
              </a:spcBef>
              <a:buClrTx/>
              <a:buSzPct val="100000"/>
              <a:buFont typeface="Arial"/>
              <a:buChar char="–"/>
              <a:defRPr sz="3200">
                <a:solidFill>
                  <a:srgbClr val="000000"/>
                </a:solidFill>
              </a:defRPr>
            </a:pPr>
            <a:r>
              <a:rPr dirty="0"/>
              <a:t>no reason to expect it won’t happen under standard fairness notions</a:t>
            </a:r>
          </a:p>
        </p:txBody>
      </p:sp>
      <p:sp>
        <p:nvSpPr>
          <p:cNvPr id="237" name="Impossible to protect arbitrary subgroups (individuals)…"/>
          <p:cNvSpPr txBox="1"/>
          <p:nvPr/>
        </p:nvSpPr>
        <p:spPr>
          <a:xfrm>
            <a:off x="412353" y="4737100"/>
            <a:ext cx="12180094" cy="306228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marL="342900" indent="-342900" algn="l" defTabSz="457200">
              <a:lnSpc>
                <a:spcPct val="120000"/>
              </a:lnSpc>
              <a:spcBef>
                <a:spcPts val="300"/>
              </a:spcBef>
              <a:buSzPct val="100000"/>
              <a:buFont typeface="Arial"/>
              <a:buChar char="•"/>
              <a:defRPr sz="3200">
                <a:solidFill>
                  <a:srgbClr val="000000"/>
                </a:solidFill>
                <a:latin typeface="Gill Sans"/>
                <a:ea typeface="Gill Sans"/>
                <a:cs typeface="Gill Sans"/>
                <a:sym typeface="Gill Sans"/>
              </a:defRPr>
            </a:pPr>
            <a:r>
              <a:rPr lang="en-US" dirty="0"/>
              <a:t>But also “i</a:t>
            </a:r>
            <a:r>
              <a:rPr dirty="0"/>
              <a:t>mpossible</a:t>
            </a:r>
            <a:r>
              <a:rPr lang="en-US" dirty="0"/>
              <a:t>"</a:t>
            </a:r>
            <a:r>
              <a:rPr dirty="0"/>
              <a:t> to protect arbitrary subgroups (individuals)</a:t>
            </a:r>
          </a:p>
          <a:p>
            <a:pPr marL="814387" lvl="1" indent="-357187" algn="l" defTabSz="457200">
              <a:lnSpc>
                <a:spcPct val="120000"/>
              </a:lnSpc>
              <a:spcBef>
                <a:spcPts val="200"/>
              </a:spcBef>
              <a:buSzPct val="100000"/>
              <a:buFont typeface="Arial"/>
              <a:buChar char="–"/>
              <a:defRPr sz="3200">
                <a:solidFill>
                  <a:srgbClr val="000000"/>
                </a:solidFill>
                <a:latin typeface="Gill Sans"/>
                <a:ea typeface="Gill Sans"/>
                <a:cs typeface="Gill Sans"/>
                <a:sym typeface="Gill Sans"/>
              </a:defRPr>
            </a:pPr>
            <a:r>
              <a:rPr dirty="0"/>
              <a:t>Focus on computationally/statistically identifiable subgroups</a:t>
            </a:r>
          </a:p>
          <a:p>
            <a:pPr marL="814387" lvl="1" indent="-357187" algn="l" defTabSz="457200">
              <a:lnSpc>
                <a:spcPct val="120000"/>
              </a:lnSpc>
              <a:spcBef>
                <a:spcPts val="200"/>
              </a:spcBef>
              <a:buSzPct val="100000"/>
              <a:buFont typeface="Arial"/>
              <a:buChar char="–"/>
              <a:defRPr sz="3200">
                <a:solidFill>
                  <a:srgbClr val="000000"/>
                </a:solidFill>
                <a:latin typeface="Gill Sans"/>
                <a:ea typeface="Gill Sans"/>
                <a:cs typeface="Gill Sans"/>
                <a:sym typeface="Gill Sans"/>
              </a:defRPr>
            </a:pPr>
            <a:r>
              <a:rPr dirty="0"/>
              <a:t>e.g. subgroups defined by conjunctions over protected features</a:t>
            </a:r>
          </a:p>
        </p:txBody>
      </p:sp>
      <p:sp>
        <p:nvSpPr>
          <p:cNvPr id="238" name="Slide Number"/>
          <p:cNvSpPr txBox="1">
            <a:spLocks noGrp="1"/>
          </p:cNvSpPr>
          <p:nvPr>
            <p:ph type="sldNum" sz="quarter" idx="4294967295"/>
          </p:nvPr>
        </p:nvSpPr>
        <p:spPr>
          <a:xfrm>
            <a:off x="6381749" y="9258300"/>
            <a:ext cx="228601"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iner-Grained Subgroups?"/>
          <p:cNvSpPr txBox="1">
            <a:spLocks noGrp="1"/>
          </p:cNvSpPr>
          <p:nvPr>
            <p:ph type="title"/>
          </p:nvPr>
        </p:nvSpPr>
        <p:spPr>
          <a:xfrm>
            <a:off x="508000" y="266834"/>
            <a:ext cx="11988800" cy="905800"/>
          </a:xfrm>
          <a:prstGeom prst="rect">
            <a:avLst/>
          </a:prstGeom>
        </p:spPr>
        <p:txBody>
          <a:bodyPr/>
          <a:lstStyle>
            <a:lvl1pPr defTabSz="455675">
              <a:spcBef>
                <a:spcPts val="1200"/>
              </a:spcBef>
              <a:defRPr sz="5460"/>
            </a:lvl1pPr>
          </a:lstStyle>
          <a:p>
            <a:r>
              <a:t>Finer-Grained Subgroups?</a:t>
            </a:r>
          </a:p>
        </p:txBody>
      </p:sp>
      <p:sp>
        <p:nvSpPr>
          <p:cNvPr id="159" name="No promises made to individuals or finer-grained subgroups"/>
          <p:cNvSpPr txBox="1">
            <a:spLocks noGrp="1"/>
          </p:cNvSpPr>
          <p:nvPr>
            <p:ph type="body" sz="quarter" idx="1"/>
          </p:nvPr>
        </p:nvSpPr>
        <p:spPr>
          <a:xfrm>
            <a:off x="834840" y="844986"/>
            <a:ext cx="11988801" cy="1262543"/>
          </a:xfrm>
          <a:prstGeom prst="rect">
            <a:avLst/>
          </a:prstGeom>
        </p:spPr>
        <p:txBody>
          <a:bodyPr/>
          <a:lstStyle/>
          <a:p>
            <a:r>
              <a:t>No promises made to individuals or finer-grained subgroups</a:t>
            </a:r>
          </a:p>
        </p:txBody>
      </p:sp>
      <p:graphicFrame>
        <p:nvGraphicFramePr>
          <p:cNvPr id="160" name="Table"/>
          <p:cNvGraphicFramePr/>
          <p:nvPr/>
        </p:nvGraphicFramePr>
        <p:xfrm>
          <a:off x="3693700" y="2816090"/>
          <a:ext cx="6012626" cy="5370872"/>
        </p:xfrm>
        <a:graphic>
          <a:graphicData uri="http://schemas.openxmlformats.org/drawingml/2006/table">
            <a:tbl>
              <a:tblPr>
                <a:tableStyleId>{CF821DB8-F4EB-4A41-A1BA-3FCAFE7338EE}</a:tableStyleId>
              </a:tblPr>
              <a:tblGrid>
                <a:gridCol w="3006313">
                  <a:extLst>
                    <a:ext uri="{9D8B030D-6E8A-4147-A177-3AD203B41FA5}">
                      <a16:colId xmlns:a16="http://schemas.microsoft.com/office/drawing/2014/main" val="20000"/>
                    </a:ext>
                  </a:extLst>
                </a:gridCol>
                <a:gridCol w="3006313">
                  <a:extLst>
                    <a:ext uri="{9D8B030D-6E8A-4147-A177-3AD203B41FA5}">
                      <a16:colId xmlns:a16="http://schemas.microsoft.com/office/drawing/2014/main" val="20001"/>
                    </a:ext>
                  </a:extLst>
                </a:gridCol>
              </a:tblGrid>
              <a:tr h="2685436">
                <a:tc>
                  <a:txBody>
                    <a:bodyPr/>
                    <a:lstStyle/>
                    <a:p>
                      <a:pPr defTabSz="914400">
                        <a:defRPr sz="2600"/>
                      </a:pPr>
                      <a:endParaRPr/>
                    </a:p>
                  </a:txBody>
                  <a:tcPr marL="50800" marR="50800" marT="50800" marB="50800" anchor="ctr"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a:txBody>
                    <a:bodyPr/>
                    <a:lstStyle/>
                    <a:p>
                      <a:pPr defTabSz="914400">
                        <a:defRPr sz="2600"/>
                      </a:pPr>
                      <a:endParaRPr/>
                    </a:p>
                  </a:txBody>
                  <a:tcPr marL="50800" marR="50800" marT="50800" marB="50800" anchor="ctr"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extLst>
                  <a:ext uri="{0D108BD9-81ED-4DB2-BD59-A6C34878D82A}">
                    <a16:rowId xmlns:a16="http://schemas.microsoft.com/office/drawing/2014/main" val="10000"/>
                  </a:ext>
                </a:extLst>
              </a:tr>
              <a:tr h="2685436">
                <a:tc>
                  <a:txBody>
                    <a:bodyPr/>
                    <a:lstStyle/>
                    <a:p>
                      <a:pPr defTabSz="914400">
                        <a:defRPr sz="2600"/>
                      </a:pPr>
                      <a:endParaRPr/>
                    </a:p>
                  </a:txBody>
                  <a:tcPr marL="50800" marR="50800" marT="50800" marB="50800" anchor="ctr"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a:txBody>
                    <a:bodyPr/>
                    <a:lstStyle/>
                    <a:p>
                      <a:pPr defTabSz="914400">
                        <a:defRPr sz="2600"/>
                      </a:pPr>
                      <a:endParaRPr/>
                    </a:p>
                  </a:txBody>
                  <a:tcPr marL="50800" marR="50800" marT="50800" marB="50800" anchor="ctr"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extLst>
                  <a:ext uri="{0D108BD9-81ED-4DB2-BD59-A6C34878D82A}">
                    <a16:rowId xmlns:a16="http://schemas.microsoft.com/office/drawing/2014/main" val="10001"/>
                  </a:ext>
                </a:extLst>
              </a:tr>
            </a:tbl>
          </a:graphicData>
        </a:graphic>
      </p:graphicFrame>
      <p:sp>
        <p:nvSpPr>
          <p:cNvPr id="161" name="Oval"/>
          <p:cNvSpPr/>
          <p:nvPr/>
        </p:nvSpPr>
        <p:spPr>
          <a:xfrm>
            <a:off x="4161837" y="3510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2" name="Oval"/>
          <p:cNvSpPr/>
          <p:nvPr/>
        </p:nvSpPr>
        <p:spPr>
          <a:xfrm>
            <a:off x="4987337" y="3637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3" name="Oval"/>
          <p:cNvSpPr/>
          <p:nvPr/>
        </p:nvSpPr>
        <p:spPr>
          <a:xfrm>
            <a:off x="3907837" y="4018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4" name="Oval"/>
          <p:cNvSpPr/>
          <p:nvPr/>
        </p:nvSpPr>
        <p:spPr>
          <a:xfrm>
            <a:off x="4276137" y="4272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5" name="Oval"/>
          <p:cNvSpPr/>
          <p:nvPr/>
        </p:nvSpPr>
        <p:spPr>
          <a:xfrm>
            <a:off x="6210568" y="3961056"/>
            <a:ext cx="244997" cy="248356"/>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6" name="Oval"/>
          <p:cNvSpPr/>
          <p:nvPr/>
        </p:nvSpPr>
        <p:spPr>
          <a:xfrm>
            <a:off x="4796837" y="4653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7" name="Oval"/>
          <p:cNvSpPr/>
          <p:nvPr/>
        </p:nvSpPr>
        <p:spPr>
          <a:xfrm>
            <a:off x="4796837" y="4145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8" name="Oval"/>
          <p:cNvSpPr/>
          <p:nvPr/>
        </p:nvSpPr>
        <p:spPr>
          <a:xfrm>
            <a:off x="5558837" y="4272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69" name="Oval"/>
          <p:cNvSpPr/>
          <p:nvPr/>
        </p:nvSpPr>
        <p:spPr>
          <a:xfrm>
            <a:off x="5558837" y="3891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0" name="Oval"/>
          <p:cNvSpPr/>
          <p:nvPr/>
        </p:nvSpPr>
        <p:spPr>
          <a:xfrm>
            <a:off x="4161837" y="5034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1" name="Oval"/>
          <p:cNvSpPr/>
          <p:nvPr/>
        </p:nvSpPr>
        <p:spPr>
          <a:xfrm>
            <a:off x="5304837" y="5034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2" name="Oval"/>
          <p:cNvSpPr/>
          <p:nvPr/>
        </p:nvSpPr>
        <p:spPr>
          <a:xfrm>
            <a:off x="6066837" y="4526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3" name="Oval"/>
          <p:cNvSpPr/>
          <p:nvPr/>
        </p:nvSpPr>
        <p:spPr>
          <a:xfrm>
            <a:off x="5939837" y="5034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4" name="Oval"/>
          <p:cNvSpPr/>
          <p:nvPr/>
        </p:nvSpPr>
        <p:spPr>
          <a:xfrm>
            <a:off x="5939837" y="3256172"/>
            <a:ext cx="244996"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5" name="Oval"/>
          <p:cNvSpPr/>
          <p:nvPr/>
        </p:nvSpPr>
        <p:spPr>
          <a:xfrm>
            <a:off x="7209837" y="3510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6" name="Oval"/>
          <p:cNvSpPr/>
          <p:nvPr/>
        </p:nvSpPr>
        <p:spPr>
          <a:xfrm>
            <a:off x="8035337" y="3637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7" name="Oval"/>
          <p:cNvSpPr/>
          <p:nvPr/>
        </p:nvSpPr>
        <p:spPr>
          <a:xfrm>
            <a:off x="6955837" y="4018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8" name="Oval"/>
          <p:cNvSpPr/>
          <p:nvPr/>
        </p:nvSpPr>
        <p:spPr>
          <a:xfrm>
            <a:off x="7324137" y="4272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79" name="Oval"/>
          <p:cNvSpPr/>
          <p:nvPr/>
        </p:nvSpPr>
        <p:spPr>
          <a:xfrm>
            <a:off x="9258568" y="3961056"/>
            <a:ext cx="244997" cy="248356"/>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0" name="Oval"/>
          <p:cNvSpPr/>
          <p:nvPr/>
        </p:nvSpPr>
        <p:spPr>
          <a:xfrm>
            <a:off x="7844837" y="4653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1" name="Oval"/>
          <p:cNvSpPr/>
          <p:nvPr/>
        </p:nvSpPr>
        <p:spPr>
          <a:xfrm>
            <a:off x="7844837" y="4145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2" name="Oval"/>
          <p:cNvSpPr/>
          <p:nvPr/>
        </p:nvSpPr>
        <p:spPr>
          <a:xfrm>
            <a:off x="8606837" y="4272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3" name="Oval"/>
          <p:cNvSpPr/>
          <p:nvPr/>
        </p:nvSpPr>
        <p:spPr>
          <a:xfrm>
            <a:off x="8606837" y="3891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4" name="Oval"/>
          <p:cNvSpPr/>
          <p:nvPr/>
        </p:nvSpPr>
        <p:spPr>
          <a:xfrm>
            <a:off x="7209837" y="5034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5" name="Oval"/>
          <p:cNvSpPr/>
          <p:nvPr/>
        </p:nvSpPr>
        <p:spPr>
          <a:xfrm>
            <a:off x="8352837" y="5034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6" name="Oval"/>
          <p:cNvSpPr/>
          <p:nvPr/>
        </p:nvSpPr>
        <p:spPr>
          <a:xfrm>
            <a:off x="9114837" y="4526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7" name="Oval"/>
          <p:cNvSpPr/>
          <p:nvPr/>
        </p:nvSpPr>
        <p:spPr>
          <a:xfrm>
            <a:off x="8987837" y="5034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8" name="Oval"/>
          <p:cNvSpPr/>
          <p:nvPr/>
        </p:nvSpPr>
        <p:spPr>
          <a:xfrm>
            <a:off x="8987837" y="3256172"/>
            <a:ext cx="244997" cy="248357"/>
          </a:xfrm>
          <a:prstGeom prst="ellipse">
            <a:avLst/>
          </a:prstGeom>
          <a:blipFill>
            <a:blip r:embed="rId2"/>
            <a:stretch>
              <a:fillRect/>
            </a:stretch>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89" name="Oval"/>
          <p:cNvSpPr/>
          <p:nvPr/>
        </p:nvSpPr>
        <p:spPr>
          <a:xfrm>
            <a:off x="4161837" y="5923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0" name="Oval"/>
          <p:cNvSpPr/>
          <p:nvPr/>
        </p:nvSpPr>
        <p:spPr>
          <a:xfrm>
            <a:off x="4987337" y="6050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1" name="Oval"/>
          <p:cNvSpPr/>
          <p:nvPr/>
        </p:nvSpPr>
        <p:spPr>
          <a:xfrm>
            <a:off x="3907837" y="6431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2" name="Oval"/>
          <p:cNvSpPr/>
          <p:nvPr/>
        </p:nvSpPr>
        <p:spPr>
          <a:xfrm>
            <a:off x="4276137" y="6685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3" name="Oval"/>
          <p:cNvSpPr/>
          <p:nvPr/>
        </p:nvSpPr>
        <p:spPr>
          <a:xfrm>
            <a:off x="6210568" y="6374056"/>
            <a:ext cx="244997" cy="248356"/>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4" name="Oval"/>
          <p:cNvSpPr/>
          <p:nvPr/>
        </p:nvSpPr>
        <p:spPr>
          <a:xfrm>
            <a:off x="4796837" y="7066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5" name="Oval"/>
          <p:cNvSpPr/>
          <p:nvPr/>
        </p:nvSpPr>
        <p:spPr>
          <a:xfrm>
            <a:off x="4796837" y="6558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6" name="Oval"/>
          <p:cNvSpPr/>
          <p:nvPr/>
        </p:nvSpPr>
        <p:spPr>
          <a:xfrm>
            <a:off x="5558837" y="6685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7" name="Oval"/>
          <p:cNvSpPr/>
          <p:nvPr/>
        </p:nvSpPr>
        <p:spPr>
          <a:xfrm>
            <a:off x="5558837" y="6304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8" name="Oval"/>
          <p:cNvSpPr/>
          <p:nvPr/>
        </p:nvSpPr>
        <p:spPr>
          <a:xfrm>
            <a:off x="4161837" y="7447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199" name="Oval"/>
          <p:cNvSpPr/>
          <p:nvPr/>
        </p:nvSpPr>
        <p:spPr>
          <a:xfrm>
            <a:off x="5304837" y="7447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0" name="Oval"/>
          <p:cNvSpPr/>
          <p:nvPr/>
        </p:nvSpPr>
        <p:spPr>
          <a:xfrm>
            <a:off x="6066837" y="6939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1" name="Oval"/>
          <p:cNvSpPr/>
          <p:nvPr/>
        </p:nvSpPr>
        <p:spPr>
          <a:xfrm>
            <a:off x="5939837" y="7447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2" name="Oval"/>
          <p:cNvSpPr/>
          <p:nvPr/>
        </p:nvSpPr>
        <p:spPr>
          <a:xfrm>
            <a:off x="5939837" y="5923172"/>
            <a:ext cx="244996"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3" name="Oval"/>
          <p:cNvSpPr/>
          <p:nvPr/>
        </p:nvSpPr>
        <p:spPr>
          <a:xfrm>
            <a:off x="7209837" y="5923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4" name="Oval"/>
          <p:cNvSpPr/>
          <p:nvPr/>
        </p:nvSpPr>
        <p:spPr>
          <a:xfrm>
            <a:off x="8035337" y="6050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5" name="Oval"/>
          <p:cNvSpPr/>
          <p:nvPr/>
        </p:nvSpPr>
        <p:spPr>
          <a:xfrm>
            <a:off x="6955837" y="6431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6" name="Oval"/>
          <p:cNvSpPr/>
          <p:nvPr/>
        </p:nvSpPr>
        <p:spPr>
          <a:xfrm>
            <a:off x="7324137" y="6685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7" name="Oval"/>
          <p:cNvSpPr/>
          <p:nvPr/>
        </p:nvSpPr>
        <p:spPr>
          <a:xfrm>
            <a:off x="9258568" y="6374056"/>
            <a:ext cx="244997" cy="248356"/>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8" name="Oval"/>
          <p:cNvSpPr/>
          <p:nvPr/>
        </p:nvSpPr>
        <p:spPr>
          <a:xfrm>
            <a:off x="7844837" y="7066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09" name="Oval"/>
          <p:cNvSpPr/>
          <p:nvPr/>
        </p:nvSpPr>
        <p:spPr>
          <a:xfrm>
            <a:off x="7844837" y="6558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0" name="Oval"/>
          <p:cNvSpPr/>
          <p:nvPr/>
        </p:nvSpPr>
        <p:spPr>
          <a:xfrm>
            <a:off x="8606837" y="6685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1" name="Oval"/>
          <p:cNvSpPr/>
          <p:nvPr/>
        </p:nvSpPr>
        <p:spPr>
          <a:xfrm>
            <a:off x="8606837" y="6304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2" name="Oval"/>
          <p:cNvSpPr/>
          <p:nvPr/>
        </p:nvSpPr>
        <p:spPr>
          <a:xfrm>
            <a:off x="7209837" y="7447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3" name="Oval"/>
          <p:cNvSpPr/>
          <p:nvPr/>
        </p:nvSpPr>
        <p:spPr>
          <a:xfrm>
            <a:off x="8352837" y="7447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4" name="Oval"/>
          <p:cNvSpPr/>
          <p:nvPr/>
        </p:nvSpPr>
        <p:spPr>
          <a:xfrm>
            <a:off x="9114837" y="6939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5" name="Oval"/>
          <p:cNvSpPr/>
          <p:nvPr/>
        </p:nvSpPr>
        <p:spPr>
          <a:xfrm>
            <a:off x="8987837" y="74471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6" name="Oval"/>
          <p:cNvSpPr/>
          <p:nvPr/>
        </p:nvSpPr>
        <p:spPr>
          <a:xfrm>
            <a:off x="8987837" y="5986672"/>
            <a:ext cx="244997" cy="248357"/>
          </a:xfrm>
          <a:prstGeom prst="ellipse">
            <a:avLst/>
          </a:prstGeom>
          <a:blipFill>
            <a:blip r:embed="rId3"/>
          </a:blipFill>
          <a:ln w="12700">
            <a:miter lim="400000"/>
          </a:ln>
        </p:spPr>
        <p:txBody>
          <a:bodyPr lIns="50800" tIns="50800" rIns="50800" bIns="50800" anchor="ctr"/>
          <a:lstStyle/>
          <a:p>
            <a:pPr>
              <a:defRPr sz="3200">
                <a:solidFill>
                  <a:srgbClr val="FFFFFF"/>
                </a:solidFill>
                <a:effectLst>
                  <a:outerShdw blurRad="25400" dist="33948" dir="2700000" rotWithShape="0">
                    <a:srgbClr val="3B3936"/>
                  </a:outerShdw>
                </a:effectLst>
              </a:defRPr>
            </a:pPr>
            <a:endParaRPr/>
          </a:p>
        </p:txBody>
      </p:sp>
      <p:sp>
        <p:nvSpPr>
          <p:cNvPr id="217" name="Blue"/>
          <p:cNvSpPr txBox="1"/>
          <p:nvPr/>
        </p:nvSpPr>
        <p:spPr>
          <a:xfrm>
            <a:off x="1991702" y="3977250"/>
            <a:ext cx="852432" cy="5842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lvl1pPr>
              <a:defRPr sz="3300">
                <a:latin typeface="Gill Sans"/>
                <a:ea typeface="Gill Sans"/>
                <a:cs typeface="Gill Sans"/>
                <a:sym typeface="Gill Sans"/>
              </a:defRPr>
            </a:lvl1pPr>
          </a:lstStyle>
          <a:p>
            <a:r>
              <a:t>Blue</a:t>
            </a:r>
          </a:p>
        </p:txBody>
      </p:sp>
      <p:sp>
        <p:nvSpPr>
          <p:cNvPr id="218" name="Green"/>
          <p:cNvSpPr txBox="1"/>
          <p:nvPr/>
        </p:nvSpPr>
        <p:spPr>
          <a:xfrm>
            <a:off x="1860039" y="6390250"/>
            <a:ext cx="1193156" cy="5842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lvl1pPr>
              <a:defRPr sz="3300">
                <a:latin typeface="Gill Sans"/>
                <a:ea typeface="Gill Sans"/>
                <a:cs typeface="Gill Sans"/>
                <a:sym typeface="Gill Sans"/>
              </a:defRPr>
            </a:lvl1pPr>
          </a:lstStyle>
          <a:p>
            <a:r>
              <a:t>Green</a:t>
            </a:r>
          </a:p>
        </p:txBody>
      </p:sp>
      <p:sp>
        <p:nvSpPr>
          <p:cNvPr id="219" name="Male"/>
          <p:cNvSpPr txBox="1"/>
          <p:nvPr/>
        </p:nvSpPr>
        <p:spPr>
          <a:xfrm>
            <a:off x="4653332" y="8215555"/>
            <a:ext cx="913006" cy="5842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lvl1pPr>
              <a:defRPr sz="3300">
                <a:latin typeface="Gill Sans"/>
                <a:ea typeface="Gill Sans"/>
                <a:cs typeface="Gill Sans"/>
                <a:sym typeface="Gill Sans"/>
              </a:defRPr>
            </a:lvl1pPr>
          </a:lstStyle>
          <a:p>
            <a:r>
              <a:t>Male</a:t>
            </a:r>
          </a:p>
        </p:txBody>
      </p:sp>
      <p:sp>
        <p:nvSpPr>
          <p:cNvPr id="220" name="Female"/>
          <p:cNvSpPr txBox="1"/>
          <p:nvPr/>
        </p:nvSpPr>
        <p:spPr>
          <a:xfrm>
            <a:off x="7507846" y="8215555"/>
            <a:ext cx="1299977" cy="5842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lvl1pPr>
              <a:defRPr sz="3300">
                <a:latin typeface="Gill Sans"/>
                <a:ea typeface="Gill Sans"/>
                <a:cs typeface="Gill Sans"/>
                <a:sym typeface="Gill Sans"/>
              </a:defRPr>
            </a:lvl1pPr>
          </a:lstStyle>
          <a:p>
            <a:r>
              <a:t>Female</a:t>
            </a:r>
          </a:p>
        </p:txBody>
      </p:sp>
      <p:sp>
        <p:nvSpPr>
          <p:cNvPr id="221" name="Oval"/>
          <p:cNvSpPr/>
          <p:nvPr/>
        </p:nvSpPr>
        <p:spPr>
          <a:xfrm>
            <a:off x="5956300" y="43815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2" name="Oval"/>
          <p:cNvSpPr/>
          <p:nvPr/>
        </p:nvSpPr>
        <p:spPr>
          <a:xfrm>
            <a:off x="5791200" y="31242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3" name="Oval"/>
          <p:cNvSpPr/>
          <p:nvPr/>
        </p:nvSpPr>
        <p:spPr>
          <a:xfrm>
            <a:off x="4851400" y="35052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4" name="Oval"/>
          <p:cNvSpPr/>
          <p:nvPr/>
        </p:nvSpPr>
        <p:spPr>
          <a:xfrm>
            <a:off x="4648200" y="45212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5" name="Oval"/>
          <p:cNvSpPr/>
          <p:nvPr/>
        </p:nvSpPr>
        <p:spPr>
          <a:xfrm>
            <a:off x="3759200" y="38862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6" name="Oval"/>
          <p:cNvSpPr/>
          <p:nvPr/>
        </p:nvSpPr>
        <p:spPr>
          <a:xfrm>
            <a:off x="7061200" y="57912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7" name="Oval"/>
          <p:cNvSpPr/>
          <p:nvPr/>
        </p:nvSpPr>
        <p:spPr>
          <a:xfrm>
            <a:off x="7061200" y="73152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8" name="Oval"/>
          <p:cNvSpPr/>
          <p:nvPr/>
        </p:nvSpPr>
        <p:spPr>
          <a:xfrm>
            <a:off x="7696200" y="69469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29" name="Oval"/>
          <p:cNvSpPr/>
          <p:nvPr/>
        </p:nvSpPr>
        <p:spPr>
          <a:xfrm>
            <a:off x="8470900" y="65659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30" name="Oval"/>
          <p:cNvSpPr/>
          <p:nvPr/>
        </p:nvSpPr>
        <p:spPr>
          <a:xfrm>
            <a:off x="8851900" y="73279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31" name="Oval"/>
          <p:cNvSpPr/>
          <p:nvPr/>
        </p:nvSpPr>
        <p:spPr>
          <a:xfrm>
            <a:off x="4864100" y="2108200"/>
            <a:ext cx="512301" cy="493419"/>
          </a:xfrm>
          <a:prstGeom prst="ellipse">
            <a:avLst/>
          </a:prstGeom>
          <a:ln w="25400">
            <a:solidFill>
              <a:schemeClr val="accent5">
                <a:hueOff val="-375889"/>
                <a:satOff val="-9195"/>
                <a:lumOff val="-14901"/>
              </a:schemeClr>
            </a:solidFill>
            <a:miter lim="400000"/>
          </a:ln>
        </p:spPr>
        <p:txBody>
          <a:bodyPr lIns="50800" tIns="50800" rIns="50800" bIns="50800" anchor="ctr"/>
          <a:lstStyle/>
          <a:p>
            <a:pPr>
              <a:defRPr sz="3200"/>
            </a:pPr>
            <a:endParaRPr/>
          </a:p>
        </p:txBody>
      </p:sp>
      <p:sp>
        <p:nvSpPr>
          <p:cNvPr id="232" name=": accepted individuals"/>
          <p:cNvSpPr txBox="1"/>
          <p:nvPr/>
        </p:nvSpPr>
        <p:spPr>
          <a:xfrm>
            <a:off x="5479294" y="2030118"/>
            <a:ext cx="3644932" cy="5842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lvl1pPr>
              <a:defRPr sz="3300">
                <a:latin typeface="Gill Sans"/>
                <a:ea typeface="Gill Sans"/>
                <a:cs typeface="Gill Sans"/>
                <a:sym typeface="Gill Sans"/>
              </a:defRPr>
            </a:lvl1pPr>
          </a:lstStyle>
          <a:p>
            <a:r>
              <a:t>: accepted individuals</a:t>
            </a:r>
          </a:p>
        </p:txBody>
      </p:sp>
      <p:sp>
        <p:nvSpPr>
          <p:cNvPr id="233" name="Slide Number"/>
          <p:cNvSpPr txBox="1">
            <a:spLocks noGrp="1"/>
          </p:cNvSpPr>
          <p:nvPr>
            <p:ph type="sldNum" sz="quarter" idx="4294967295"/>
          </p:nvPr>
        </p:nvSpPr>
        <p:spPr>
          <a:xfrm>
            <a:off x="6381749" y="9258300"/>
            <a:ext cx="228601"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Binary Classification Formulation"/>
          <p:cNvSpPr txBox="1">
            <a:spLocks noGrp="1"/>
          </p:cNvSpPr>
          <p:nvPr>
            <p:ph type="title"/>
          </p:nvPr>
        </p:nvSpPr>
        <p:spPr>
          <a:xfrm>
            <a:off x="508000" y="-12700"/>
            <a:ext cx="11988800" cy="1219200"/>
          </a:xfrm>
          <a:prstGeom prst="rect">
            <a:avLst/>
          </a:prstGeom>
        </p:spPr>
        <p:txBody>
          <a:bodyPr/>
          <a:lstStyle>
            <a:lvl1pPr>
              <a:defRPr sz="5400"/>
            </a:lvl1pPr>
          </a:lstStyle>
          <a:p>
            <a:r>
              <a:t>Binary Classification Formulation</a:t>
            </a:r>
          </a:p>
        </p:txBody>
      </p:sp>
      <p:sp>
        <p:nvSpPr>
          <p:cNvPr id="241" name="n samples (or individuals) (x, x’, y) ~ P; features x are “protected”…"/>
          <p:cNvSpPr txBox="1">
            <a:spLocks noGrp="1"/>
          </p:cNvSpPr>
          <p:nvPr>
            <p:ph type="body" idx="1"/>
          </p:nvPr>
        </p:nvSpPr>
        <p:spPr>
          <a:xfrm>
            <a:off x="0" y="1461095"/>
            <a:ext cx="13004799" cy="6215262"/>
          </a:xfrm>
          <a:prstGeom prst="rect">
            <a:avLst/>
          </a:prstGeom>
        </p:spPr>
        <p:txBody>
          <a:bodyPr/>
          <a:lstStyle/>
          <a:p>
            <a:r>
              <a:rPr i="1" dirty="0"/>
              <a:t>n s</a:t>
            </a:r>
            <a:r>
              <a:rPr dirty="0"/>
              <a:t>amples (or individuals) (</a:t>
            </a:r>
            <a:r>
              <a:rPr i="1" dirty="0"/>
              <a:t>x, x’, y</a:t>
            </a:r>
            <a:r>
              <a:rPr dirty="0"/>
              <a:t>) ~ </a:t>
            </a:r>
            <a:r>
              <a:rPr i="1" dirty="0"/>
              <a:t>P</a:t>
            </a:r>
            <a:r>
              <a:rPr dirty="0"/>
              <a:t>; features </a:t>
            </a:r>
            <a:r>
              <a:rPr i="1" dirty="0"/>
              <a:t>x </a:t>
            </a:r>
            <a:r>
              <a:rPr dirty="0"/>
              <a:t>are “protected”</a:t>
            </a:r>
          </a:p>
          <a:p>
            <a:r>
              <a:rPr dirty="0"/>
              <a:t>Model/Decision algorithm </a:t>
            </a:r>
            <a:r>
              <a:rPr i="1" dirty="0"/>
              <a:t>D</a:t>
            </a:r>
            <a:r>
              <a:rPr dirty="0"/>
              <a:t> makes prediction/decision </a:t>
            </a:r>
            <a:r>
              <a:rPr i="1" dirty="0"/>
              <a:t>D</a:t>
            </a:r>
            <a:r>
              <a:rPr dirty="0"/>
              <a:t>(</a:t>
            </a:r>
            <a:r>
              <a:rPr i="1" dirty="0"/>
              <a:t>x, x’</a:t>
            </a:r>
            <a:r>
              <a:rPr dirty="0"/>
              <a:t>)</a:t>
            </a:r>
          </a:p>
          <a:p>
            <a:pPr>
              <a:defRPr i="1"/>
            </a:pPr>
            <a:r>
              <a:rPr dirty="0"/>
              <a:t>g</a:t>
            </a:r>
            <a:r>
              <a:rPr i="0" dirty="0"/>
              <a:t>(</a:t>
            </a:r>
            <a:r>
              <a:rPr dirty="0"/>
              <a:t>x</a:t>
            </a:r>
            <a:r>
              <a:rPr i="0" dirty="0"/>
              <a:t>) is characteristic function of some subgroup: </a:t>
            </a:r>
          </a:p>
          <a:p>
            <a:pPr lvl="1">
              <a:defRPr i="1"/>
            </a:pPr>
            <a:r>
              <a:rPr dirty="0"/>
              <a:t>g</a:t>
            </a:r>
            <a:r>
              <a:rPr i="0" dirty="0"/>
              <a:t>(</a:t>
            </a:r>
            <a:r>
              <a:rPr dirty="0"/>
              <a:t>x</a:t>
            </a:r>
            <a:r>
              <a:rPr i="0" dirty="0"/>
              <a:t>) = 1 indicates (</a:t>
            </a:r>
            <a:r>
              <a:rPr dirty="0"/>
              <a:t>x, x’, y</a:t>
            </a:r>
            <a:r>
              <a:rPr i="0" dirty="0"/>
              <a:t>) belongs the subgroup </a:t>
            </a:r>
            <a:r>
              <a:rPr dirty="0"/>
              <a:t>g</a:t>
            </a:r>
          </a:p>
          <a:p>
            <a:pPr>
              <a:defRPr i="1"/>
            </a:pPr>
            <a:r>
              <a:rPr dirty="0"/>
              <a:t>G</a:t>
            </a:r>
            <a:r>
              <a:rPr i="0" dirty="0"/>
              <a:t>: rich but limited class of subgroups over protected features</a:t>
            </a:r>
          </a:p>
          <a:p>
            <a:pPr lvl="1">
              <a:defRPr i="1"/>
            </a:pPr>
            <a:r>
              <a:rPr i="0" dirty="0"/>
              <a:t>e.g. </a:t>
            </a:r>
            <a:r>
              <a:rPr dirty="0"/>
              <a:t>G </a:t>
            </a:r>
            <a:r>
              <a:rPr i="0" dirty="0"/>
              <a:t>= conjunctions, linear thresholds, decision lists</a:t>
            </a:r>
            <a:r>
              <a:rPr lang="en-US" i="0" dirty="0"/>
              <a:t>,…</a:t>
            </a:r>
            <a:endParaRPr i="0" dirty="0"/>
          </a:p>
        </p:txBody>
      </p:sp>
      <p:sp>
        <p:nvSpPr>
          <p:cNvPr id="242" name="Slide Number"/>
          <p:cNvSpPr txBox="1">
            <a:spLocks noGrp="1"/>
          </p:cNvSpPr>
          <p:nvPr>
            <p:ph type="sldNum" sz="quarter" idx="4294967295"/>
          </p:nvPr>
        </p:nvSpPr>
        <p:spPr>
          <a:xfrm>
            <a:off x="6381749" y="9258300"/>
            <a:ext cx="228601"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7</a:t>
            </a:fld>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tatistical Fairness Notions"/>
          <p:cNvSpPr txBox="1">
            <a:spLocks noGrp="1"/>
          </p:cNvSpPr>
          <p:nvPr>
            <p:ph type="title"/>
          </p:nvPr>
        </p:nvSpPr>
        <p:spPr>
          <a:xfrm>
            <a:off x="508000" y="317500"/>
            <a:ext cx="11988800" cy="772418"/>
          </a:xfrm>
          <a:prstGeom prst="rect">
            <a:avLst/>
          </a:prstGeom>
        </p:spPr>
        <p:txBody>
          <a:bodyPr/>
          <a:lstStyle>
            <a:lvl1pPr defTabSz="385572">
              <a:spcBef>
                <a:spcPts val="1000"/>
              </a:spcBef>
              <a:defRPr sz="4620"/>
            </a:lvl1pPr>
          </a:lstStyle>
          <a:p>
            <a:r>
              <a:t>Statistical Fairness Notions</a:t>
            </a:r>
          </a:p>
        </p:txBody>
      </p:sp>
      <p:pic>
        <p:nvPicPr>
          <p:cNvPr id="245" name="Image" descr="Image"/>
          <p:cNvPicPr>
            <a:picLocks noChangeAspect="1"/>
          </p:cNvPicPr>
          <p:nvPr/>
        </p:nvPicPr>
        <p:blipFill>
          <a:blip r:embed="rId2">
            <a:extLst/>
          </a:blip>
          <a:stretch>
            <a:fillRect/>
          </a:stretch>
        </p:blipFill>
        <p:spPr>
          <a:xfrm>
            <a:off x="682121" y="1614885"/>
            <a:ext cx="11423743" cy="1970421"/>
          </a:xfrm>
          <a:prstGeom prst="rect">
            <a:avLst/>
          </a:prstGeom>
          <a:ln w="12700">
            <a:miter lim="400000"/>
          </a:ln>
        </p:spPr>
      </p:pic>
      <p:pic>
        <p:nvPicPr>
          <p:cNvPr id="246" name="Image" descr="Image"/>
          <p:cNvPicPr>
            <a:picLocks noChangeAspect="1"/>
          </p:cNvPicPr>
          <p:nvPr/>
        </p:nvPicPr>
        <p:blipFill>
          <a:blip r:embed="rId3">
            <a:extLst/>
          </a:blip>
          <a:stretch>
            <a:fillRect/>
          </a:stretch>
        </p:blipFill>
        <p:spPr>
          <a:xfrm>
            <a:off x="882188" y="4169370"/>
            <a:ext cx="11023609" cy="3232053"/>
          </a:xfrm>
          <a:prstGeom prst="rect">
            <a:avLst/>
          </a:prstGeom>
          <a:ln w="12700">
            <a:miter lim="400000"/>
          </a:ln>
        </p:spPr>
      </p:pic>
      <p:sp>
        <p:nvSpPr>
          <p:cNvPr id="247" name="Slide Number"/>
          <p:cNvSpPr txBox="1">
            <a:spLocks noGrp="1"/>
          </p:cNvSpPr>
          <p:nvPr>
            <p:ph type="sldNum" sz="quarter" idx="4294967295"/>
          </p:nvPr>
        </p:nvSpPr>
        <p:spPr>
          <a:xfrm>
            <a:off x="6381749" y="9258300"/>
            <a:ext cx="228601"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8</a:t>
            </a:fld>
            <a:endParaRPr/>
          </a:p>
        </p:txBody>
      </p:sp>
      <p:sp>
        <p:nvSpPr>
          <p:cNvPr id="248" name="VC-Dim of G allows us to bound generalization error…"/>
          <p:cNvSpPr txBox="1"/>
          <p:nvPr/>
        </p:nvSpPr>
        <p:spPr>
          <a:xfrm>
            <a:off x="396490" y="7950355"/>
            <a:ext cx="11951990" cy="126701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p>
            <a:pPr marL="913694" lvl="1" indent="-443794" algn="l" defTabSz="457200">
              <a:spcBef>
                <a:spcPts val="200"/>
              </a:spcBef>
              <a:buSzPct val="75000"/>
              <a:buChar char="•"/>
              <a:defRPr sz="3700">
                <a:solidFill>
                  <a:srgbClr val="000000"/>
                </a:solidFill>
                <a:latin typeface="Gill Sans"/>
                <a:ea typeface="Gill Sans"/>
                <a:cs typeface="Gill Sans"/>
                <a:sym typeface="Gill Sans"/>
              </a:defRPr>
            </a:pPr>
            <a:r>
              <a:rPr dirty="0"/>
              <a:t>VC</a:t>
            </a:r>
            <a:r>
              <a:rPr lang="en-US" dirty="0"/>
              <a:t> d</a:t>
            </a:r>
            <a:r>
              <a:rPr dirty="0"/>
              <a:t>im</a:t>
            </a:r>
            <a:r>
              <a:rPr lang="en-US" dirty="0"/>
              <a:t>ension</a:t>
            </a:r>
            <a:r>
              <a:rPr dirty="0"/>
              <a:t> of </a:t>
            </a:r>
            <a:r>
              <a:rPr i="1" dirty="0"/>
              <a:t>G </a:t>
            </a:r>
            <a:r>
              <a:rPr dirty="0"/>
              <a:t>allows us to bound generalization error</a:t>
            </a:r>
          </a:p>
          <a:p>
            <a:pPr marL="913694" lvl="1" indent="-443794" algn="l" defTabSz="457200">
              <a:spcBef>
                <a:spcPts val="200"/>
              </a:spcBef>
              <a:buSzPct val="75000"/>
              <a:buChar char="•"/>
              <a:defRPr sz="3700">
                <a:solidFill>
                  <a:srgbClr val="000000"/>
                </a:solidFill>
                <a:latin typeface="Gill Sans"/>
                <a:ea typeface="Gill Sans"/>
                <a:cs typeface="Gill Sans"/>
                <a:sym typeface="Gill Sans"/>
              </a:defRPr>
            </a:pPr>
            <a:r>
              <a:rPr dirty="0"/>
              <a:t>Related: [Hebert-Johnson et al. 2018] for calibration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1" animBg="1" advAuto="0"/>
      <p:bldP spid="248" grpId="2"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Auditing and Learning"/>
          <p:cNvSpPr txBox="1">
            <a:spLocks noGrp="1"/>
          </p:cNvSpPr>
          <p:nvPr>
            <p:ph type="title"/>
          </p:nvPr>
        </p:nvSpPr>
        <p:spPr>
          <a:xfrm>
            <a:off x="508000" y="419100"/>
            <a:ext cx="11988800" cy="987425"/>
          </a:xfrm>
          <a:prstGeom prst="rect">
            <a:avLst/>
          </a:prstGeom>
        </p:spPr>
        <p:txBody>
          <a:bodyPr/>
          <a:lstStyle>
            <a:lvl1pPr>
              <a:defRPr sz="5800"/>
            </a:lvl1pPr>
          </a:lstStyle>
          <a:p>
            <a:r>
              <a:t>Auditing and Learning</a:t>
            </a:r>
          </a:p>
        </p:txBody>
      </p:sp>
      <p:sp>
        <p:nvSpPr>
          <p:cNvPr id="251" name="Auditing for γ-fairness w.r.t. G…"/>
          <p:cNvSpPr txBox="1">
            <a:spLocks noGrp="1"/>
          </p:cNvSpPr>
          <p:nvPr>
            <p:ph type="body" sz="half" idx="1"/>
          </p:nvPr>
        </p:nvSpPr>
        <p:spPr>
          <a:xfrm>
            <a:off x="431800" y="1765300"/>
            <a:ext cx="11988800" cy="3002558"/>
          </a:xfrm>
          <a:prstGeom prst="rect">
            <a:avLst/>
          </a:prstGeom>
        </p:spPr>
        <p:txBody>
          <a:bodyPr/>
          <a:lstStyle/>
          <a:p>
            <a:r>
              <a:rPr i="1" dirty="0">
                <a:solidFill>
                  <a:srgbClr val="FF0000"/>
                </a:solidFill>
              </a:rPr>
              <a:t>Auditing </a:t>
            </a:r>
            <a:r>
              <a:rPr dirty="0"/>
              <a:t>for γ-fairness w.r.t. </a:t>
            </a:r>
            <a:r>
              <a:rPr i="1" dirty="0"/>
              <a:t>G</a:t>
            </a:r>
          </a:p>
          <a:p>
            <a:pPr lvl="1"/>
            <a:r>
              <a:rPr dirty="0"/>
              <a:t>given access to samples (</a:t>
            </a:r>
            <a:r>
              <a:rPr i="1" dirty="0"/>
              <a:t>x, D</a:t>
            </a:r>
            <a:r>
              <a:rPr dirty="0"/>
              <a:t>(</a:t>
            </a:r>
            <a:r>
              <a:rPr i="1" dirty="0"/>
              <a:t>x, x’</a:t>
            </a:r>
            <a:r>
              <a:rPr dirty="0"/>
              <a:t>), </a:t>
            </a:r>
            <a:r>
              <a:rPr i="1" dirty="0"/>
              <a:t>y</a:t>
            </a:r>
            <a:r>
              <a:rPr dirty="0"/>
              <a:t>) induced by a black-box algorithm </a:t>
            </a:r>
            <a:r>
              <a:rPr i="1" dirty="0"/>
              <a:t>D</a:t>
            </a:r>
            <a:r>
              <a:rPr dirty="0"/>
              <a:t>, decide if </a:t>
            </a:r>
            <a:r>
              <a:rPr i="1" dirty="0"/>
              <a:t>D</a:t>
            </a:r>
            <a:r>
              <a:rPr dirty="0"/>
              <a:t> is γ-fair w.r.t. </a:t>
            </a:r>
            <a:r>
              <a:rPr i="1" dirty="0"/>
              <a:t>G</a:t>
            </a:r>
            <a:r>
              <a:rPr dirty="0"/>
              <a:t>, or output a violated </a:t>
            </a:r>
            <a:r>
              <a:rPr i="1" dirty="0"/>
              <a:t>g</a:t>
            </a:r>
            <a:r>
              <a:rPr dirty="0"/>
              <a:t> in the class </a:t>
            </a:r>
            <a:r>
              <a:rPr i="1" dirty="0"/>
              <a:t>G</a:t>
            </a:r>
          </a:p>
        </p:txBody>
      </p:sp>
      <p:sp>
        <p:nvSpPr>
          <p:cNvPr id="252" name="Learning a classifier that is γ-fair w.r.t. G…"/>
          <p:cNvSpPr txBox="1"/>
          <p:nvPr/>
        </p:nvSpPr>
        <p:spPr>
          <a:xfrm>
            <a:off x="381000" y="5054600"/>
            <a:ext cx="11988800" cy="300255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marL="469900" indent="-469900" algn="l">
              <a:spcBef>
                <a:spcPts val="2400"/>
              </a:spcBef>
              <a:buClr>
                <a:srgbClr val="929292"/>
              </a:buClr>
              <a:buSzPct val="60000"/>
              <a:buFont typeface="Zapf Dingbats"/>
              <a:buChar char="❖"/>
              <a:defRPr sz="3600">
                <a:latin typeface="Gill Sans"/>
                <a:ea typeface="Gill Sans"/>
                <a:cs typeface="Gill Sans"/>
                <a:sym typeface="Gill Sans"/>
              </a:defRPr>
            </a:pPr>
            <a:r>
              <a:rPr i="1" dirty="0">
                <a:solidFill>
                  <a:srgbClr val="FF0000"/>
                </a:solidFill>
              </a:rPr>
              <a:t>Learning </a:t>
            </a:r>
            <a:r>
              <a:rPr dirty="0"/>
              <a:t>a classifier that is γ-fair w.r.t. </a:t>
            </a:r>
            <a:r>
              <a:rPr i="1" dirty="0"/>
              <a:t>G</a:t>
            </a:r>
          </a:p>
          <a:p>
            <a:pPr marL="939800" lvl="1" indent="-469900" algn="l">
              <a:spcBef>
                <a:spcPts val="2400"/>
              </a:spcBef>
              <a:buClr>
                <a:srgbClr val="929292"/>
              </a:buClr>
              <a:buSzPct val="60000"/>
              <a:buFont typeface="Zapf Dingbats"/>
              <a:buChar char="❖"/>
              <a:defRPr sz="3600">
                <a:latin typeface="Gill Sans"/>
                <a:ea typeface="Gill Sans"/>
                <a:cs typeface="Gill Sans"/>
                <a:sym typeface="Gill Sans"/>
              </a:defRPr>
            </a:pPr>
            <a:r>
              <a:rPr dirty="0"/>
              <a:t>given a hypothesis class </a:t>
            </a:r>
            <a:r>
              <a:rPr i="1" dirty="0"/>
              <a:t>H</a:t>
            </a:r>
            <a:r>
              <a:rPr dirty="0"/>
              <a:t> over features (</a:t>
            </a:r>
            <a:r>
              <a:rPr i="1" dirty="0"/>
              <a:t>x, x’</a:t>
            </a:r>
            <a:r>
              <a:rPr dirty="0"/>
              <a:t>), find a distribution </a:t>
            </a:r>
            <a:r>
              <a:rPr i="1" dirty="0"/>
              <a:t>D </a:t>
            </a:r>
            <a:r>
              <a:rPr dirty="0"/>
              <a:t>over </a:t>
            </a:r>
            <a:r>
              <a:rPr i="1" dirty="0"/>
              <a:t>H </a:t>
            </a:r>
            <a:r>
              <a:rPr dirty="0"/>
              <a:t>that satisfies γ-fairness</a:t>
            </a:r>
          </a:p>
        </p:txBody>
      </p:sp>
      <p:sp>
        <p:nvSpPr>
          <p:cNvPr id="253" name="Slide Number"/>
          <p:cNvSpPr txBox="1">
            <a:spLocks noGrp="1"/>
          </p:cNvSpPr>
          <p:nvPr>
            <p:ph type="sldNum" sz="quarter" idx="4294967295"/>
          </p:nvPr>
        </p:nvSpPr>
        <p:spPr>
          <a:xfrm>
            <a:off x="6381749" y="9258300"/>
            <a:ext cx="228601"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9</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1" animBg="1" advAuto="0"/>
      <p:bldP spid="252" grpId="2"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Hardness of Auditing"/>
          <p:cNvSpPr txBox="1">
            <a:spLocks noGrp="1"/>
          </p:cNvSpPr>
          <p:nvPr>
            <p:ph type="title"/>
          </p:nvPr>
        </p:nvSpPr>
        <p:spPr>
          <a:xfrm>
            <a:off x="508000" y="358378"/>
            <a:ext cx="11988800" cy="891283"/>
          </a:xfrm>
          <a:prstGeom prst="rect">
            <a:avLst/>
          </a:prstGeom>
        </p:spPr>
        <p:txBody>
          <a:bodyPr/>
          <a:lstStyle>
            <a:lvl1pPr defTabSz="449833">
              <a:spcBef>
                <a:spcPts val="1200"/>
              </a:spcBef>
              <a:defRPr sz="5390"/>
            </a:lvl1pPr>
          </a:lstStyle>
          <a:p>
            <a:r>
              <a:t>Hardness of Auditing</a:t>
            </a:r>
          </a:p>
        </p:txBody>
      </p:sp>
      <p:sp>
        <p:nvSpPr>
          <p:cNvPr id="256" name="Theorem (Informal): Auditing an arbitrary D for y-(SP &amp; FP) fairness w.r.t. G is computationally equivalent to weak agnostic learning of G."/>
          <p:cNvSpPr txBox="1">
            <a:spLocks noGrp="1"/>
          </p:cNvSpPr>
          <p:nvPr>
            <p:ph type="body" sz="half" idx="1"/>
          </p:nvPr>
        </p:nvSpPr>
        <p:spPr>
          <a:xfrm>
            <a:off x="254000" y="1384300"/>
            <a:ext cx="12750800" cy="2098973"/>
          </a:xfrm>
          <a:prstGeom prst="rect">
            <a:avLst/>
          </a:prstGeom>
          <a:ln>
            <a:solidFill>
              <a:srgbClr val="000000"/>
            </a:solidFill>
          </a:ln>
        </p:spPr>
        <p:txBody>
          <a:bodyPr/>
          <a:lstStyle/>
          <a:p>
            <a:pPr marL="0" indent="0" defTabSz="457200">
              <a:lnSpc>
                <a:spcPct val="120000"/>
              </a:lnSpc>
              <a:spcBef>
                <a:spcPts val="300"/>
              </a:spcBef>
              <a:buClrTx/>
              <a:buSzTx/>
              <a:buFontTx/>
              <a:buNone/>
              <a:defRPr>
                <a:solidFill>
                  <a:srgbClr val="000000"/>
                </a:solidFill>
              </a:defRPr>
            </a:pPr>
            <a:r>
              <a:rPr dirty="0"/>
              <a:t>Theorem (Informal): Auditing an arbitrary </a:t>
            </a:r>
            <a:r>
              <a:rPr i="1" dirty="0"/>
              <a:t>D</a:t>
            </a:r>
            <a:r>
              <a:rPr dirty="0"/>
              <a:t> for </a:t>
            </a:r>
            <a:r>
              <a:rPr lang="en-US" dirty="0"/>
              <a:t>γ</a:t>
            </a:r>
            <a:r>
              <a:rPr dirty="0"/>
              <a:t>-(SP &amp; FP) fairness w.r.t. </a:t>
            </a:r>
            <a:r>
              <a:rPr i="1" dirty="0"/>
              <a:t>G</a:t>
            </a:r>
            <a:r>
              <a:rPr dirty="0"/>
              <a:t> is computationally equivalent to </a:t>
            </a:r>
            <a:r>
              <a:rPr i="1" dirty="0">
                <a:solidFill>
                  <a:srgbClr val="C94941"/>
                </a:solidFill>
              </a:rPr>
              <a:t>weak agnostic learning</a:t>
            </a:r>
            <a:r>
              <a:rPr dirty="0"/>
              <a:t> of </a:t>
            </a:r>
            <a:r>
              <a:rPr i="1" dirty="0"/>
              <a:t>G</a:t>
            </a:r>
            <a:r>
              <a:rPr dirty="0"/>
              <a:t>.</a:t>
            </a:r>
          </a:p>
        </p:txBody>
      </p:sp>
      <p:sp>
        <p:nvSpPr>
          <p:cNvPr id="257" name="Weak agnostic learning of G [Kearns et al. 1994; Kalai et al. 2008]:…"/>
          <p:cNvSpPr txBox="1"/>
          <p:nvPr/>
        </p:nvSpPr>
        <p:spPr>
          <a:xfrm>
            <a:off x="406400" y="3684190"/>
            <a:ext cx="12192000" cy="3139580"/>
          </a:xfrm>
          <a:prstGeom prst="rect">
            <a:avLst/>
          </a:prstGeom>
          <a:ln w="12700">
            <a:solidFill>
              <a:srgbClr val="000000"/>
            </a:solidFill>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lnSpcReduction="10000"/>
          </a:bodyPr>
          <a:lstStyle/>
          <a:p>
            <a:pPr algn="l" defTabSz="438911">
              <a:lnSpc>
                <a:spcPct val="120000"/>
              </a:lnSpc>
              <a:spcBef>
                <a:spcPts val="300"/>
              </a:spcBef>
              <a:defRPr sz="3359">
                <a:solidFill>
                  <a:srgbClr val="000000"/>
                </a:solidFill>
                <a:latin typeface="Gill Sans"/>
                <a:ea typeface="Gill Sans"/>
                <a:cs typeface="Gill Sans"/>
                <a:sym typeface="Gill Sans"/>
              </a:defRPr>
            </a:pPr>
            <a:r>
              <a:rPr dirty="0"/>
              <a:t>Weak agnostic learning of </a:t>
            </a:r>
            <a:r>
              <a:rPr i="1" dirty="0"/>
              <a:t>G </a:t>
            </a:r>
            <a:r>
              <a:rPr dirty="0"/>
              <a:t>[Kearns et al. 1994; Kalai et al. 2008]:</a:t>
            </a:r>
          </a:p>
          <a:p>
            <a:pPr marL="400981" indent="-400981" algn="l" defTabSz="438911">
              <a:lnSpc>
                <a:spcPct val="120000"/>
              </a:lnSpc>
              <a:spcBef>
                <a:spcPts val="300"/>
              </a:spcBef>
              <a:buClr>
                <a:srgbClr val="929292"/>
              </a:buClr>
              <a:buSzPct val="60000"/>
              <a:buFont typeface="Zapf Dingbats"/>
              <a:buChar char="❖"/>
              <a:defRPr sz="3359">
                <a:solidFill>
                  <a:srgbClr val="000000"/>
                </a:solidFill>
                <a:latin typeface="Gill Sans"/>
                <a:ea typeface="Gill Sans"/>
                <a:cs typeface="Gill Sans"/>
                <a:sym typeface="Gill Sans"/>
              </a:defRPr>
            </a:pPr>
            <a:r>
              <a:rPr dirty="0"/>
              <a:t>given a dataset of (</a:t>
            </a:r>
            <a:r>
              <a:rPr i="1" dirty="0"/>
              <a:t>x, y</a:t>
            </a:r>
            <a:r>
              <a:rPr dirty="0"/>
              <a:t>) pairs drawn from </a:t>
            </a:r>
            <a:r>
              <a:rPr i="1" dirty="0"/>
              <a:t>P,</a:t>
            </a:r>
            <a:r>
              <a:rPr dirty="0"/>
              <a:t> whenever the best classifier in </a:t>
            </a:r>
            <a:r>
              <a:rPr i="1" dirty="0"/>
              <a:t>G</a:t>
            </a:r>
            <a:r>
              <a:rPr dirty="0"/>
              <a:t> has accuracy at least (1/2 + γ), find a function </a:t>
            </a:r>
            <a:r>
              <a:rPr i="1" dirty="0"/>
              <a:t>g </a:t>
            </a:r>
            <a:r>
              <a:rPr dirty="0"/>
              <a:t>in </a:t>
            </a:r>
            <a:r>
              <a:rPr i="1" dirty="0"/>
              <a:t>G </a:t>
            </a:r>
            <a:r>
              <a:rPr dirty="0"/>
              <a:t>with accuracy (1/2 + γ - ε), for some ε ≤ γ</a:t>
            </a:r>
          </a:p>
          <a:p>
            <a:pPr marL="400981" indent="-400981" algn="l" defTabSz="438911">
              <a:lnSpc>
                <a:spcPct val="120000"/>
              </a:lnSpc>
              <a:spcBef>
                <a:spcPts val="300"/>
              </a:spcBef>
              <a:buClr>
                <a:srgbClr val="929292"/>
              </a:buClr>
              <a:buSzPct val="60000"/>
              <a:buFont typeface="Zapf Dingbats"/>
              <a:buChar char="❖"/>
              <a:defRPr sz="3359">
                <a:solidFill>
                  <a:srgbClr val="000000"/>
                </a:solidFill>
                <a:latin typeface="Gill Sans"/>
                <a:ea typeface="Gill Sans"/>
                <a:cs typeface="Gill Sans"/>
                <a:sym typeface="Gill Sans"/>
              </a:defRPr>
            </a:pPr>
            <a:r>
              <a:rPr dirty="0"/>
              <a:t>The label</a:t>
            </a:r>
            <a:r>
              <a:rPr lang="en-US" dirty="0"/>
              <a:t>s</a:t>
            </a:r>
            <a:r>
              <a:rPr dirty="0"/>
              <a:t> </a:t>
            </a:r>
            <a:r>
              <a:rPr i="1" dirty="0"/>
              <a:t>y</a:t>
            </a:r>
            <a:r>
              <a:rPr dirty="0"/>
              <a:t> are not promised to be generated by any </a:t>
            </a:r>
            <a:r>
              <a:rPr i="1" dirty="0"/>
              <a:t>g </a:t>
            </a:r>
            <a:r>
              <a:rPr dirty="0"/>
              <a:t>in </a:t>
            </a:r>
            <a:r>
              <a:rPr i="1" dirty="0"/>
              <a:t>G</a:t>
            </a:r>
          </a:p>
        </p:txBody>
      </p:sp>
      <p:sp>
        <p:nvSpPr>
          <p:cNvPr id="258" name="Intuition: if g can predict the decisions D(x, x’) only using the protected features x, then D discriminate the subgroup g"/>
          <p:cNvSpPr txBox="1"/>
          <p:nvPr/>
        </p:nvSpPr>
        <p:spPr>
          <a:xfrm>
            <a:off x="622300" y="6946900"/>
            <a:ext cx="11988800" cy="209897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algn="l" defTabSz="457200">
              <a:lnSpc>
                <a:spcPct val="120000"/>
              </a:lnSpc>
              <a:spcBef>
                <a:spcPts val="300"/>
              </a:spcBef>
              <a:defRPr sz="3600">
                <a:solidFill>
                  <a:srgbClr val="000000"/>
                </a:solidFill>
                <a:latin typeface="Gill Sans"/>
                <a:ea typeface="Gill Sans"/>
                <a:cs typeface="Gill Sans"/>
                <a:sym typeface="Gill Sans"/>
              </a:defRPr>
            </a:pPr>
            <a:r>
              <a:rPr dirty="0"/>
              <a:t>Intuition: </a:t>
            </a:r>
            <a:r>
              <a:rPr lang="en-US" dirty="0"/>
              <a:t>I</a:t>
            </a:r>
            <a:r>
              <a:rPr dirty="0"/>
              <a:t>f g can predict the decisions </a:t>
            </a:r>
            <a:r>
              <a:rPr i="1" dirty="0"/>
              <a:t>D</a:t>
            </a:r>
            <a:r>
              <a:rPr dirty="0"/>
              <a:t>(</a:t>
            </a:r>
            <a:r>
              <a:rPr i="1" dirty="0"/>
              <a:t>x, x’</a:t>
            </a:r>
            <a:r>
              <a:rPr dirty="0"/>
              <a:t>) only using the protected features </a:t>
            </a:r>
            <a:r>
              <a:rPr i="1" dirty="0"/>
              <a:t>x, </a:t>
            </a:r>
            <a:r>
              <a:rPr dirty="0"/>
              <a:t>then </a:t>
            </a:r>
            <a:r>
              <a:rPr i="1" dirty="0"/>
              <a:t>D</a:t>
            </a:r>
            <a:r>
              <a:rPr dirty="0"/>
              <a:t> discriminate</a:t>
            </a:r>
            <a:r>
              <a:rPr lang="en-US" dirty="0"/>
              <a:t>s on</a:t>
            </a:r>
            <a:r>
              <a:rPr dirty="0"/>
              <a:t> the subgroup </a:t>
            </a:r>
            <a:r>
              <a:rPr i="1" dirty="0"/>
              <a:t>g</a:t>
            </a:r>
          </a:p>
        </p:txBody>
      </p:sp>
      <p:sp>
        <p:nvSpPr>
          <p:cNvPr id="259"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10</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1" animBg="1" advAuto="0"/>
      <p:bldP spid="258" grpId="2"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Bad news?"/>
          <p:cNvSpPr txBox="1">
            <a:spLocks noGrp="1"/>
          </p:cNvSpPr>
          <p:nvPr>
            <p:ph type="title"/>
          </p:nvPr>
        </p:nvSpPr>
        <p:spPr>
          <a:xfrm>
            <a:off x="330200" y="419100"/>
            <a:ext cx="11988800" cy="1018084"/>
          </a:xfrm>
          <a:prstGeom prst="rect">
            <a:avLst/>
          </a:prstGeom>
        </p:spPr>
        <p:txBody>
          <a:bodyPr/>
          <a:lstStyle>
            <a:lvl1pPr defTabSz="519937">
              <a:spcBef>
                <a:spcPts val="1400"/>
              </a:spcBef>
              <a:defRPr sz="6230"/>
            </a:lvl1pPr>
          </a:lstStyle>
          <a:p>
            <a:r>
              <a:rPr dirty="0"/>
              <a:t>Bad </a:t>
            </a:r>
            <a:r>
              <a:rPr lang="en-US" dirty="0"/>
              <a:t>News/Good News</a:t>
            </a:r>
            <a:endParaRPr dirty="0"/>
          </a:p>
        </p:txBody>
      </p:sp>
      <p:sp>
        <p:nvSpPr>
          <p:cNvPr id="262" name="Bad news theoretically…"/>
          <p:cNvSpPr txBox="1">
            <a:spLocks noGrp="1"/>
          </p:cNvSpPr>
          <p:nvPr>
            <p:ph type="body" sz="half" idx="1"/>
          </p:nvPr>
        </p:nvSpPr>
        <p:spPr>
          <a:xfrm>
            <a:off x="330200" y="1735732"/>
            <a:ext cx="11988800" cy="3952182"/>
          </a:xfrm>
          <a:prstGeom prst="rect">
            <a:avLst/>
          </a:prstGeom>
        </p:spPr>
        <p:txBody>
          <a:bodyPr>
            <a:normAutofit lnSpcReduction="10000"/>
          </a:bodyPr>
          <a:lstStyle/>
          <a:p>
            <a:pPr marL="0" lvl="1" indent="198881" defTabSz="397763">
              <a:lnSpc>
                <a:spcPct val="120000"/>
              </a:lnSpc>
              <a:spcBef>
                <a:spcPts val="200"/>
              </a:spcBef>
              <a:buClrTx/>
              <a:buSzTx/>
              <a:buFontTx/>
              <a:buNone/>
              <a:defRPr sz="3654">
                <a:solidFill>
                  <a:srgbClr val="33312F"/>
                </a:solidFill>
              </a:defRPr>
            </a:pPr>
            <a:r>
              <a:rPr dirty="0"/>
              <a:t>Bad news </a:t>
            </a:r>
            <a:r>
              <a:rPr i="1" dirty="0">
                <a:solidFill>
                  <a:srgbClr val="FF0000"/>
                </a:solidFill>
              </a:rPr>
              <a:t>theoretically</a:t>
            </a:r>
          </a:p>
          <a:p>
            <a:pPr marL="885761" lvl="1" indent="-476948" defTabSz="397763">
              <a:lnSpc>
                <a:spcPct val="120000"/>
              </a:lnSpc>
              <a:spcBef>
                <a:spcPts val="200"/>
              </a:spcBef>
              <a:defRPr sz="3654">
                <a:solidFill>
                  <a:srgbClr val="33312F"/>
                </a:solidFill>
              </a:defRPr>
            </a:pPr>
            <a:r>
              <a:rPr dirty="0"/>
              <a:t>auditing even for simple structured classes </a:t>
            </a:r>
            <a:r>
              <a:rPr i="1" dirty="0"/>
              <a:t>G </a:t>
            </a:r>
            <a:r>
              <a:rPr dirty="0"/>
              <a:t>(e.g. conjunctions, half-spaces) is computationally intractable in the worst case</a:t>
            </a:r>
          </a:p>
          <a:p>
            <a:pPr marL="885761" lvl="1" indent="-476948" defTabSz="397763">
              <a:lnSpc>
                <a:spcPct val="120000"/>
              </a:lnSpc>
              <a:spcBef>
                <a:spcPts val="200"/>
              </a:spcBef>
              <a:defRPr sz="3654">
                <a:solidFill>
                  <a:srgbClr val="33312F"/>
                </a:solidFill>
              </a:defRPr>
            </a:pPr>
            <a:r>
              <a:rPr dirty="0"/>
              <a:t>learning over many classes of </a:t>
            </a:r>
            <a:r>
              <a:rPr i="1" dirty="0"/>
              <a:t>H </a:t>
            </a:r>
            <a:r>
              <a:rPr dirty="0"/>
              <a:t>(even without fairness constraint) is also NP-hard in the worst case</a:t>
            </a:r>
          </a:p>
        </p:txBody>
      </p:sp>
      <p:sp>
        <p:nvSpPr>
          <p:cNvPr id="263" name="Potentially good news in practice…"/>
          <p:cNvSpPr txBox="1"/>
          <p:nvPr/>
        </p:nvSpPr>
        <p:spPr>
          <a:xfrm>
            <a:off x="127000" y="6184900"/>
            <a:ext cx="12750800" cy="241508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lvl="1" indent="180594" algn="l" defTabSz="361188">
              <a:lnSpc>
                <a:spcPct val="120000"/>
              </a:lnSpc>
              <a:spcBef>
                <a:spcPts val="200"/>
              </a:spcBef>
              <a:defRPr sz="3397">
                <a:solidFill>
                  <a:srgbClr val="33312F"/>
                </a:solidFill>
                <a:latin typeface="Gill Sans"/>
                <a:ea typeface="Gill Sans"/>
                <a:cs typeface="Gill Sans"/>
                <a:sym typeface="Gill Sans"/>
              </a:defRPr>
            </a:pPr>
            <a:r>
              <a:rPr dirty="0"/>
              <a:t>Potentially good news in </a:t>
            </a:r>
            <a:r>
              <a:rPr i="1" dirty="0">
                <a:solidFill>
                  <a:srgbClr val="FF0000"/>
                </a:solidFill>
              </a:rPr>
              <a:t>practice</a:t>
            </a:r>
          </a:p>
          <a:p>
            <a:pPr marL="804312" lvl="1" indent="-433091" algn="l" defTabSz="361188">
              <a:lnSpc>
                <a:spcPct val="120000"/>
              </a:lnSpc>
              <a:spcBef>
                <a:spcPts val="200"/>
              </a:spcBef>
              <a:buClr>
                <a:srgbClr val="929292"/>
              </a:buClr>
              <a:buSzPct val="60000"/>
              <a:buFont typeface="Zapf Dingbats"/>
              <a:buChar char="❖"/>
              <a:defRPr sz="3397">
                <a:solidFill>
                  <a:srgbClr val="33312F"/>
                </a:solidFill>
                <a:latin typeface="Gill Sans"/>
                <a:ea typeface="Gill Sans"/>
                <a:cs typeface="Gill Sans"/>
                <a:sym typeface="Gill Sans"/>
              </a:defRPr>
            </a:pPr>
            <a:r>
              <a:rPr dirty="0"/>
              <a:t>there exist powerful heuristics for agnostic learning/ERM problems</a:t>
            </a:r>
          </a:p>
          <a:p>
            <a:pPr marL="804312" lvl="1" indent="-433091" algn="l" defTabSz="361188">
              <a:lnSpc>
                <a:spcPct val="120000"/>
              </a:lnSpc>
              <a:spcBef>
                <a:spcPts val="200"/>
              </a:spcBef>
              <a:buClr>
                <a:srgbClr val="929292"/>
              </a:buClr>
              <a:buSzPct val="60000"/>
              <a:buFont typeface="Zapf Dingbats"/>
              <a:buChar char="❖"/>
              <a:defRPr sz="3397">
                <a:solidFill>
                  <a:srgbClr val="33312F"/>
                </a:solidFill>
                <a:latin typeface="Gill Sans"/>
                <a:ea typeface="Gill Sans"/>
                <a:cs typeface="Gill Sans"/>
                <a:sym typeface="Gill Sans"/>
              </a:defRPr>
            </a:pPr>
            <a:r>
              <a:rPr dirty="0"/>
              <a:t>SVM, logistic regressions, neural nets, boosting…</a:t>
            </a:r>
          </a:p>
        </p:txBody>
      </p:sp>
      <p:sp>
        <p:nvSpPr>
          <p:cNvPr id="264" name="Slide Number"/>
          <p:cNvSpPr txBox="1">
            <a:spLocks noGrp="1"/>
          </p:cNvSpPr>
          <p:nvPr>
            <p:ph type="sldNum" sz="quarter" idx="4294967295"/>
          </p:nvPr>
        </p:nvSpPr>
        <p:spPr>
          <a:xfrm>
            <a:off x="6330850" y="9258300"/>
            <a:ext cx="330400" cy="406400"/>
          </a:xfrm>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11</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6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6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6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6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2" nodeType="clickEffect">
                                  <p:stCondLst>
                                    <p:cond delay="0"/>
                                  </p:stCondLst>
                                  <p:iterate>
                                    <p:tmAbs val="0"/>
                                  </p:iterate>
                                  <p:childTnLst>
                                    <p:set>
                                      <p:cBhvr>
                                        <p:cTn id="20" fill="hold"/>
                                        <p:tgtEl>
                                          <p:spTgt spid="2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1" build="p" bldLvl="5" animBg="1" advAuto="0"/>
      <p:bldP spid="263" grpId="2"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Learning for Subgroup Fairness"/>
          <p:cNvSpPr txBox="1">
            <a:spLocks noGrp="1"/>
          </p:cNvSpPr>
          <p:nvPr>
            <p:ph type="title"/>
          </p:nvPr>
        </p:nvSpPr>
        <p:spPr>
          <a:xfrm>
            <a:off x="508000" y="419100"/>
            <a:ext cx="11988800" cy="998637"/>
          </a:xfrm>
          <a:prstGeom prst="rect">
            <a:avLst/>
          </a:prstGeom>
        </p:spPr>
        <p:txBody>
          <a:bodyPr/>
          <a:lstStyle>
            <a:lvl1pPr defTabSz="519937">
              <a:spcBef>
                <a:spcPts val="1400"/>
              </a:spcBef>
              <a:defRPr sz="6230"/>
            </a:lvl1pPr>
          </a:lstStyle>
          <a:p>
            <a:r>
              <a:t>Learning for Subgroup Fairness</a:t>
            </a:r>
          </a:p>
        </p:txBody>
      </p:sp>
      <p:sp>
        <p:nvSpPr>
          <p:cNvPr id="273" name="Goal: find the optimal fair (randomized) classifier in H…"/>
          <p:cNvSpPr txBox="1">
            <a:spLocks noGrp="1"/>
          </p:cNvSpPr>
          <p:nvPr>
            <p:ph type="body" sz="half" idx="1"/>
          </p:nvPr>
        </p:nvSpPr>
        <p:spPr>
          <a:xfrm>
            <a:off x="508000" y="2165945"/>
            <a:ext cx="11988800" cy="2484934"/>
          </a:xfrm>
          <a:prstGeom prst="rect">
            <a:avLst/>
          </a:prstGeom>
        </p:spPr>
        <p:txBody>
          <a:bodyPr/>
          <a:lstStyle/>
          <a:p>
            <a:r>
              <a:t>Goal: find the optimal fair (randomized) classifier in </a:t>
            </a:r>
            <a:r>
              <a:rPr i="1"/>
              <a:t>H</a:t>
            </a:r>
          </a:p>
          <a:p>
            <a:r>
              <a:t>Main result: reduction to a sequence of CSC problems</a:t>
            </a:r>
            <a:br/>
            <a:r>
              <a:t>(generalize [Agarwal et al. 2017] to many subgroups)</a:t>
            </a:r>
          </a:p>
        </p:txBody>
      </p:sp>
      <p:sp>
        <p:nvSpPr>
          <p:cNvPr id="274" name="Key idea: simulate a zero-sum game between an Auditor and a Learner"/>
          <p:cNvSpPr txBox="1"/>
          <p:nvPr/>
        </p:nvSpPr>
        <p:spPr>
          <a:xfrm>
            <a:off x="1251198" y="5010051"/>
            <a:ext cx="9994404" cy="133369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spAutoFit/>
          </a:bodyPr>
          <a:lstStyle>
            <a:lvl1pPr>
              <a:spcBef>
                <a:spcPts val="2400"/>
              </a:spcBef>
              <a:defRPr sz="4000">
                <a:latin typeface="Gill Sans"/>
                <a:ea typeface="Gill Sans"/>
                <a:cs typeface="Gill Sans"/>
                <a:sym typeface="Gill Sans"/>
              </a:defRPr>
            </a:lvl1pPr>
          </a:lstStyle>
          <a:p>
            <a:r>
              <a:rPr dirty="0"/>
              <a:t>Key </a:t>
            </a:r>
            <a:r>
              <a:rPr lang="en-US" dirty="0"/>
              <a:t>I</a:t>
            </a:r>
            <a:r>
              <a:rPr dirty="0"/>
              <a:t>dea: simulate a zero-sum game between an </a:t>
            </a:r>
            <a:r>
              <a:rPr i="1" dirty="0">
                <a:solidFill>
                  <a:srgbClr val="FF0000"/>
                </a:solidFill>
              </a:rPr>
              <a:t>Auditor </a:t>
            </a:r>
            <a:r>
              <a:rPr dirty="0"/>
              <a:t>and a </a:t>
            </a:r>
            <a:r>
              <a:rPr i="1" dirty="0">
                <a:solidFill>
                  <a:srgbClr val="FF0000"/>
                </a:solidFill>
              </a:rPr>
              <a:t>Learner</a:t>
            </a:r>
          </a:p>
        </p:txBody>
      </p:sp>
      <p:sp>
        <p:nvSpPr>
          <p:cNvPr id="275"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12</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Cost-Sensitive Classification (CSC)"/>
          <p:cNvSpPr txBox="1">
            <a:spLocks noGrp="1"/>
          </p:cNvSpPr>
          <p:nvPr>
            <p:ph type="title"/>
          </p:nvPr>
        </p:nvSpPr>
        <p:spPr>
          <a:xfrm>
            <a:off x="508000" y="292100"/>
            <a:ext cx="11988800" cy="854739"/>
          </a:xfrm>
          <a:prstGeom prst="rect">
            <a:avLst/>
          </a:prstGeom>
        </p:spPr>
        <p:txBody>
          <a:bodyPr/>
          <a:lstStyle>
            <a:lvl1pPr defTabSz="426466">
              <a:spcBef>
                <a:spcPts val="1100"/>
              </a:spcBef>
              <a:defRPr sz="5110"/>
            </a:lvl1pPr>
          </a:lstStyle>
          <a:p>
            <a:r>
              <a:t>Cost-Sensitive Classification (CSC)</a:t>
            </a:r>
          </a:p>
        </p:txBody>
      </p:sp>
      <p:sp>
        <p:nvSpPr>
          <p:cNvPr id="267" name="CSC problem is equivalent to agnostic learning  [Zadrozny et al. 2003]"/>
          <p:cNvSpPr txBox="1">
            <a:spLocks noGrp="1"/>
          </p:cNvSpPr>
          <p:nvPr>
            <p:ph type="body" sz="quarter" idx="1"/>
          </p:nvPr>
        </p:nvSpPr>
        <p:spPr>
          <a:xfrm>
            <a:off x="461565" y="7416727"/>
            <a:ext cx="11827670" cy="1536071"/>
          </a:xfrm>
          <a:prstGeom prst="rect">
            <a:avLst/>
          </a:prstGeom>
        </p:spPr>
        <p:txBody>
          <a:bodyPr/>
          <a:lstStyle/>
          <a:p>
            <a:pPr>
              <a:buClrTx/>
              <a:buSzPct val="75000"/>
              <a:buFontTx/>
              <a:buChar char="•"/>
            </a:pPr>
            <a:r>
              <a:t>CSC problem is equivalent to agnostic learning </a:t>
            </a:r>
            <a:br/>
            <a:r>
              <a:t>[Zadrozny et al. 2003]</a:t>
            </a:r>
          </a:p>
        </p:txBody>
      </p:sp>
      <p:pic>
        <p:nvPicPr>
          <p:cNvPr id="268" name="Image" descr="Image"/>
          <p:cNvPicPr>
            <a:picLocks noChangeAspect="1"/>
          </p:cNvPicPr>
          <p:nvPr/>
        </p:nvPicPr>
        <p:blipFill>
          <a:blip r:embed="rId2">
            <a:extLst/>
          </a:blip>
          <a:stretch>
            <a:fillRect/>
          </a:stretch>
        </p:blipFill>
        <p:spPr>
          <a:xfrm>
            <a:off x="342900" y="1616571"/>
            <a:ext cx="12319000" cy="1422401"/>
          </a:xfrm>
          <a:prstGeom prst="rect">
            <a:avLst/>
          </a:prstGeom>
          <a:ln w="12700">
            <a:miter lim="400000"/>
          </a:ln>
        </p:spPr>
      </p:pic>
      <p:pic>
        <p:nvPicPr>
          <p:cNvPr id="269" name="Image" descr="Image"/>
          <p:cNvPicPr>
            <a:picLocks noChangeAspect="1"/>
          </p:cNvPicPr>
          <p:nvPr/>
        </p:nvPicPr>
        <p:blipFill>
          <a:blip r:embed="rId3">
            <a:extLst/>
          </a:blip>
          <a:stretch>
            <a:fillRect/>
          </a:stretch>
        </p:blipFill>
        <p:spPr>
          <a:xfrm>
            <a:off x="543123" y="3694765"/>
            <a:ext cx="11664554" cy="3538812"/>
          </a:xfrm>
          <a:prstGeom prst="rect">
            <a:avLst/>
          </a:prstGeom>
          <a:ln w="12700">
            <a:miter lim="400000"/>
          </a:ln>
        </p:spPr>
      </p:pic>
      <p:sp>
        <p:nvSpPr>
          <p:cNvPr id="270"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Fair Empirical Risk Minimization Problem"/>
          <p:cNvSpPr txBox="1">
            <a:spLocks noGrp="1"/>
          </p:cNvSpPr>
          <p:nvPr>
            <p:ph type="title"/>
          </p:nvPr>
        </p:nvSpPr>
        <p:spPr>
          <a:xfrm>
            <a:off x="739891" y="419100"/>
            <a:ext cx="11988801" cy="863005"/>
          </a:xfrm>
          <a:prstGeom prst="rect">
            <a:avLst/>
          </a:prstGeom>
        </p:spPr>
        <p:txBody>
          <a:bodyPr/>
          <a:lstStyle>
            <a:lvl1pPr defTabSz="438150">
              <a:spcBef>
                <a:spcPts val="1200"/>
              </a:spcBef>
              <a:defRPr sz="5250"/>
            </a:lvl1pPr>
          </a:lstStyle>
          <a:p>
            <a:r>
              <a:t>Fair Empirical Risk Minimization Problem</a:t>
            </a:r>
          </a:p>
        </p:txBody>
      </p:sp>
      <p:sp>
        <p:nvSpPr>
          <p:cNvPr id="280" name="Let P be the empirical distribution over the n data points"/>
          <p:cNvSpPr txBox="1">
            <a:spLocks noGrp="1"/>
          </p:cNvSpPr>
          <p:nvPr>
            <p:ph type="body" sz="quarter" idx="1"/>
          </p:nvPr>
        </p:nvSpPr>
        <p:spPr>
          <a:xfrm>
            <a:off x="508000" y="1426281"/>
            <a:ext cx="11988800" cy="1120975"/>
          </a:xfrm>
          <a:prstGeom prst="rect">
            <a:avLst/>
          </a:prstGeom>
        </p:spPr>
        <p:txBody>
          <a:bodyPr/>
          <a:lstStyle/>
          <a:p>
            <a:r>
              <a:t>Let </a:t>
            </a:r>
            <a:r>
              <a:rPr i="1"/>
              <a:t>P</a:t>
            </a:r>
            <a:r>
              <a:t> be the empirical distribution over the </a:t>
            </a:r>
            <a:r>
              <a:rPr i="1"/>
              <a:t>n </a:t>
            </a:r>
            <a:r>
              <a:t>data points</a:t>
            </a:r>
          </a:p>
        </p:txBody>
      </p:sp>
      <p:pic>
        <p:nvPicPr>
          <p:cNvPr id="281" name="Image" descr="Image"/>
          <p:cNvPicPr>
            <a:picLocks noChangeAspect="1"/>
          </p:cNvPicPr>
          <p:nvPr/>
        </p:nvPicPr>
        <p:blipFill>
          <a:blip r:embed="rId2">
            <a:extLst/>
          </a:blip>
          <a:stretch>
            <a:fillRect/>
          </a:stretch>
        </p:blipFill>
        <p:spPr>
          <a:xfrm>
            <a:off x="1370111" y="2719883"/>
            <a:ext cx="8724901" cy="2273301"/>
          </a:xfrm>
          <a:prstGeom prst="rect">
            <a:avLst/>
          </a:prstGeom>
          <a:ln w="12700">
            <a:miter lim="400000"/>
          </a:ln>
        </p:spPr>
      </p:pic>
      <p:pic>
        <p:nvPicPr>
          <p:cNvPr id="282" name="Image" descr="Image"/>
          <p:cNvPicPr>
            <a:picLocks noChangeAspect="1"/>
          </p:cNvPicPr>
          <p:nvPr/>
        </p:nvPicPr>
        <p:blipFill>
          <a:blip r:embed="rId3">
            <a:extLst/>
          </a:blip>
          <a:stretch>
            <a:fillRect/>
          </a:stretch>
        </p:blipFill>
        <p:spPr>
          <a:xfrm>
            <a:off x="2188258" y="5927812"/>
            <a:ext cx="9461148" cy="2223537"/>
          </a:xfrm>
          <a:prstGeom prst="rect">
            <a:avLst/>
          </a:prstGeom>
          <a:ln w="12700">
            <a:miter lim="400000"/>
          </a:ln>
        </p:spPr>
      </p:pic>
      <p:sp>
        <p:nvSpPr>
          <p:cNvPr id="283"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14</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 grpId="1"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From Lagrangian to Zero-Sum Games"/>
          <p:cNvSpPr txBox="1">
            <a:spLocks noGrp="1"/>
          </p:cNvSpPr>
          <p:nvPr>
            <p:ph type="title"/>
          </p:nvPr>
        </p:nvSpPr>
        <p:spPr>
          <a:xfrm>
            <a:off x="508000" y="393700"/>
            <a:ext cx="11988800" cy="946150"/>
          </a:xfrm>
          <a:prstGeom prst="rect">
            <a:avLst/>
          </a:prstGeom>
        </p:spPr>
        <p:txBody>
          <a:bodyPr/>
          <a:lstStyle>
            <a:lvl1pPr defTabSz="484886">
              <a:spcBef>
                <a:spcPts val="1300"/>
              </a:spcBef>
              <a:defRPr sz="5810"/>
            </a:lvl1pPr>
          </a:lstStyle>
          <a:p>
            <a:r>
              <a:t>From Lagrangian to Zero-Sum Games</a:t>
            </a:r>
          </a:p>
        </p:txBody>
      </p:sp>
      <p:pic>
        <p:nvPicPr>
          <p:cNvPr id="286" name="Image" descr="Image"/>
          <p:cNvPicPr>
            <a:picLocks noChangeAspect="1"/>
          </p:cNvPicPr>
          <p:nvPr/>
        </p:nvPicPr>
        <p:blipFill>
          <a:blip r:embed="rId2">
            <a:extLst/>
          </a:blip>
          <a:stretch>
            <a:fillRect/>
          </a:stretch>
        </p:blipFill>
        <p:spPr>
          <a:xfrm>
            <a:off x="2247900" y="1842492"/>
            <a:ext cx="8509000" cy="558801"/>
          </a:xfrm>
          <a:prstGeom prst="rect">
            <a:avLst/>
          </a:prstGeom>
          <a:ln w="12700">
            <a:miter lim="400000"/>
          </a:ln>
        </p:spPr>
      </p:pic>
      <p:pic>
        <p:nvPicPr>
          <p:cNvPr id="287" name="Image" descr="Image"/>
          <p:cNvPicPr>
            <a:picLocks noChangeAspect="1"/>
          </p:cNvPicPr>
          <p:nvPr/>
        </p:nvPicPr>
        <p:blipFill>
          <a:blip r:embed="rId3">
            <a:extLst/>
          </a:blip>
          <a:stretch>
            <a:fillRect/>
          </a:stretch>
        </p:blipFill>
        <p:spPr>
          <a:xfrm>
            <a:off x="1795958" y="3030934"/>
            <a:ext cx="10210801" cy="3136901"/>
          </a:xfrm>
          <a:prstGeom prst="rect">
            <a:avLst/>
          </a:prstGeom>
          <a:ln w="12700">
            <a:miter lim="400000"/>
          </a:ln>
        </p:spPr>
      </p:pic>
      <p:pic>
        <p:nvPicPr>
          <p:cNvPr id="288" name="Image" descr="Image"/>
          <p:cNvPicPr>
            <a:picLocks noChangeAspect="1"/>
          </p:cNvPicPr>
          <p:nvPr/>
        </p:nvPicPr>
        <p:blipFill>
          <a:blip r:embed="rId4">
            <a:extLst/>
          </a:blip>
          <a:stretch>
            <a:fillRect/>
          </a:stretch>
        </p:blipFill>
        <p:spPr>
          <a:xfrm>
            <a:off x="3264651" y="7359484"/>
            <a:ext cx="6932953" cy="682791"/>
          </a:xfrm>
          <a:prstGeom prst="rect">
            <a:avLst/>
          </a:prstGeom>
          <a:ln w="12700">
            <a:miter lim="400000"/>
          </a:ln>
        </p:spPr>
      </p:pic>
      <p:sp>
        <p:nvSpPr>
          <p:cNvPr id="289" name="Optimal solution for fair ERM is the minimax equilibrium:"/>
          <p:cNvSpPr txBox="1">
            <a:spLocks noGrp="1"/>
          </p:cNvSpPr>
          <p:nvPr>
            <p:ph type="body" sz="quarter" idx="1"/>
          </p:nvPr>
        </p:nvSpPr>
        <p:spPr>
          <a:xfrm>
            <a:off x="928836" y="5939647"/>
            <a:ext cx="11691045" cy="1419424"/>
          </a:xfrm>
          <a:prstGeom prst="rect">
            <a:avLst/>
          </a:prstGeom>
        </p:spPr>
        <p:txBody>
          <a:bodyPr/>
          <a:lstStyle/>
          <a:p>
            <a:r>
              <a:t>Optimal solution for fair ERM is the minimax equilibrium:</a:t>
            </a:r>
          </a:p>
        </p:txBody>
      </p:sp>
      <p:sp>
        <p:nvSpPr>
          <p:cNvPr id="290" name="Learner controlling D   v.s.   Auditor controlling  λ"/>
          <p:cNvSpPr txBox="1"/>
          <p:nvPr/>
        </p:nvSpPr>
        <p:spPr>
          <a:xfrm>
            <a:off x="1833392" y="7858918"/>
            <a:ext cx="9795472" cy="141942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algn="l">
              <a:spcBef>
                <a:spcPts val="2400"/>
              </a:spcBef>
              <a:defRPr sz="3600">
                <a:latin typeface="Gill Sans"/>
                <a:ea typeface="Gill Sans"/>
                <a:cs typeface="Gill Sans"/>
                <a:sym typeface="Gill Sans"/>
              </a:defRPr>
            </a:pPr>
            <a:r>
              <a:t>Learner controlling </a:t>
            </a:r>
            <a:r>
              <a:rPr i="1"/>
              <a:t>D </a:t>
            </a:r>
            <a:r>
              <a:t>  v.s.   Auditor controlling  </a:t>
            </a:r>
            <a:r>
              <a:rPr i="1"/>
              <a:t>λ</a:t>
            </a:r>
          </a:p>
        </p:txBody>
      </p:sp>
      <p:sp>
        <p:nvSpPr>
          <p:cNvPr id="291"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15</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 grpId="2" animBg="1" advAuto="0"/>
      <p:bldP spid="289" grpId="1" animBg="1" advAuto="0"/>
      <p:bldP spid="290" grpId="3"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Best Response as CSC"/>
          <p:cNvSpPr txBox="1">
            <a:spLocks noGrp="1"/>
          </p:cNvSpPr>
          <p:nvPr>
            <p:ph type="title"/>
          </p:nvPr>
        </p:nvSpPr>
        <p:spPr>
          <a:xfrm>
            <a:off x="508000" y="647700"/>
            <a:ext cx="11988800" cy="910233"/>
          </a:xfrm>
          <a:prstGeom prst="rect">
            <a:avLst/>
          </a:prstGeom>
        </p:spPr>
        <p:txBody>
          <a:bodyPr/>
          <a:lstStyle>
            <a:lvl1pPr defTabSz="467359">
              <a:spcBef>
                <a:spcPts val="1200"/>
              </a:spcBef>
              <a:defRPr sz="5600"/>
            </a:lvl1pPr>
          </a:lstStyle>
          <a:p>
            <a:r>
              <a:t>Best Response as CSC</a:t>
            </a:r>
          </a:p>
        </p:txBody>
      </p:sp>
      <p:sp>
        <p:nvSpPr>
          <p:cNvPr id="294" name="Lemma: The best response for both the Learner and the Auditor can be computed by solving a cost-sensitive classification problem over H and G respectively."/>
          <p:cNvSpPr txBox="1">
            <a:spLocks noGrp="1"/>
          </p:cNvSpPr>
          <p:nvPr>
            <p:ph type="body" sz="half" idx="1"/>
          </p:nvPr>
        </p:nvSpPr>
        <p:spPr>
          <a:xfrm>
            <a:off x="1219200" y="3401268"/>
            <a:ext cx="10962680" cy="2951064"/>
          </a:xfrm>
          <a:prstGeom prst="rect">
            <a:avLst/>
          </a:prstGeom>
          <a:ln>
            <a:solidFill>
              <a:srgbClr val="000000"/>
            </a:solidFill>
          </a:ln>
        </p:spPr>
        <p:txBody>
          <a:bodyPr/>
          <a:lstStyle/>
          <a:p>
            <a:pPr marL="0" lvl="1" indent="228600">
              <a:buClrTx/>
              <a:buSzTx/>
              <a:buFontTx/>
              <a:buNone/>
            </a:pPr>
            <a:r>
              <a:rPr dirty="0"/>
              <a:t>Lemma: The best response for both the Learner and the Auditor can be computed by solving a cost-sensitive classification problem over </a:t>
            </a:r>
            <a:r>
              <a:rPr i="1" dirty="0"/>
              <a:t>H </a:t>
            </a:r>
            <a:r>
              <a:rPr dirty="0"/>
              <a:t>and </a:t>
            </a:r>
            <a:r>
              <a:rPr i="1" dirty="0"/>
              <a:t>G</a:t>
            </a:r>
            <a:r>
              <a:rPr dirty="0"/>
              <a:t> respectively.</a:t>
            </a:r>
          </a:p>
        </p:txBody>
      </p:sp>
      <p:pic>
        <p:nvPicPr>
          <p:cNvPr id="295" name="Image" descr="Image"/>
          <p:cNvPicPr>
            <a:picLocks noChangeAspect="1"/>
          </p:cNvPicPr>
          <p:nvPr/>
        </p:nvPicPr>
        <p:blipFill>
          <a:blip r:embed="rId2">
            <a:extLst/>
          </a:blip>
          <a:stretch>
            <a:fillRect/>
          </a:stretch>
        </p:blipFill>
        <p:spPr>
          <a:xfrm>
            <a:off x="3035923" y="2025484"/>
            <a:ext cx="6932954" cy="682791"/>
          </a:xfrm>
          <a:prstGeom prst="rect">
            <a:avLst/>
          </a:prstGeom>
          <a:ln w="12700">
            <a:miter lim="400000"/>
          </a:ln>
        </p:spPr>
      </p:pic>
      <p:sp>
        <p:nvSpPr>
          <p:cNvPr id="296" name="How to compute the equilibrium by relying on the CSC oracles?"/>
          <p:cNvSpPr txBox="1"/>
          <p:nvPr/>
        </p:nvSpPr>
        <p:spPr>
          <a:xfrm>
            <a:off x="622895" y="7045325"/>
            <a:ext cx="12155290" cy="141942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lvl1pPr algn="l">
              <a:spcBef>
                <a:spcPts val="2400"/>
              </a:spcBef>
              <a:defRPr sz="3600">
                <a:latin typeface="Gill Sans"/>
                <a:ea typeface="Gill Sans"/>
                <a:cs typeface="Gill Sans"/>
                <a:sym typeface="Gill Sans"/>
              </a:defRPr>
            </a:lvl1pPr>
          </a:lstStyle>
          <a:p>
            <a:r>
              <a:t>How to compute the equilibrium by relying on the CSC oracles?</a:t>
            </a:r>
          </a:p>
        </p:txBody>
      </p:sp>
      <p:sp>
        <p:nvSpPr>
          <p:cNvPr id="297"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16</a:t>
            </a:fld>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9" name="Equilibrium via No-Regret Dynamics"/>
          <p:cNvSpPr txBox="1">
            <a:spLocks noGrp="1"/>
          </p:cNvSpPr>
          <p:nvPr>
            <p:ph type="title"/>
          </p:nvPr>
        </p:nvSpPr>
        <p:spPr>
          <a:xfrm>
            <a:off x="508000" y="215900"/>
            <a:ext cx="11988800" cy="896442"/>
          </a:xfrm>
          <a:prstGeom prst="rect">
            <a:avLst/>
          </a:prstGeom>
        </p:spPr>
        <p:txBody>
          <a:bodyPr/>
          <a:lstStyle>
            <a:lvl1pPr>
              <a:defRPr sz="5000"/>
            </a:lvl1pPr>
          </a:lstStyle>
          <a:p>
            <a:r>
              <a:t>Equilibrium via No-Regret Dynamics</a:t>
            </a:r>
          </a:p>
        </p:txBody>
      </p:sp>
      <p:sp>
        <p:nvSpPr>
          <p:cNvPr id="300" name="For rounds t = 1, 2, …"/>
          <p:cNvSpPr txBox="1">
            <a:spLocks noGrp="1"/>
          </p:cNvSpPr>
          <p:nvPr>
            <p:ph type="body" sz="quarter" idx="1"/>
          </p:nvPr>
        </p:nvSpPr>
        <p:spPr>
          <a:xfrm>
            <a:off x="4168526" y="777097"/>
            <a:ext cx="4686401" cy="1541960"/>
          </a:xfrm>
          <a:prstGeom prst="rect">
            <a:avLst/>
          </a:prstGeom>
        </p:spPr>
        <p:txBody>
          <a:bodyPr/>
          <a:lstStyle/>
          <a:p>
            <a:pPr marL="0" indent="0">
              <a:buClrTx/>
              <a:buSzTx/>
              <a:buFontTx/>
              <a:buNone/>
            </a:pPr>
            <a:r>
              <a:t>For rounds </a:t>
            </a:r>
            <a:r>
              <a:rPr i="1"/>
              <a:t>t = </a:t>
            </a:r>
            <a:r>
              <a:t>1, 2, …</a:t>
            </a:r>
          </a:p>
        </p:txBody>
      </p:sp>
      <p:sp>
        <p:nvSpPr>
          <p:cNvPr id="301" name="Learner plays a no-regret learning algorithm updating D…"/>
          <p:cNvSpPr txBox="1"/>
          <p:nvPr/>
        </p:nvSpPr>
        <p:spPr>
          <a:xfrm>
            <a:off x="237926" y="2094690"/>
            <a:ext cx="12528948" cy="2081213"/>
          </a:xfrm>
          <a:prstGeom prst="rect">
            <a:avLst/>
          </a:prstGeom>
          <a:ln w="12700">
            <a:solidFill>
              <a:srgbClr val="000000"/>
            </a:solidFill>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marL="469900" indent="-469900" algn="l">
              <a:spcBef>
                <a:spcPts val="2400"/>
              </a:spcBef>
              <a:buClr>
                <a:srgbClr val="929292"/>
              </a:buClr>
              <a:buSzPct val="60000"/>
              <a:buFont typeface="Zapf Dingbats"/>
              <a:buChar char="❖"/>
              <a:defRPr sz="3600">
                <a:latin typeface="Gill Sans"/>
                <a:ea typeface="Gill Sans"/>
                <a:cs typeface="Gill Sans"/>
                <a:sym typeface="Gill Sans"/>
              </a:defRPr>
            </a:pPr>
            <a:r>
              <a:t>Learner plays a no-regret learning algorithm updating </a:t>
            </a:r>
            <a:r>
              <a:rPr i="1"/>
              <a:t>D</a:t>
            </a:r>
            <a:r>
              <a:t> </a:t>
            </a:r>
          </a:p>
          <a:p>
            <a:pPr marL="939800" lvl="1" indent="-469900" algn="l">
              <a:spcBef>
                <a:spcPts val="2400"/>
              </a:spcBef>
              <a:buClr>
                <a:srgbClr val="929292"/>
              </a:buClr>
              <a:buSzPct val="60000"/>
              <a:buFont typeface="Zapf Dingbats"/>
              <a:buChar char="❖"/>
              <a:defRPr sz="3600">
                <a:latin typeface="Gill Sans"/>
                <a:ea typeface="Gill Sans"/>
                <a:cs typeface="Gill Sans"/>
                <a:sym typeface="Gill Sans"/>
              </a:defRPr>
            </a:pPr>
            <a:r>
              <a:t>(suffer cumulative loss which is “not much worse” than the cumulative loss of the best fixed classifier </a:t>
            </a:r>
            <a:r>
              <a:rPr i="1"/>
              <a:t>h</a:t>
            </a:r>
            <a:r>
              <a:t>)</a:t>
            </a:r>
          </a:p>
        </p:txBody>
      </p:sp>
      <p:sp>
        <p:nvSpPr>
          <p:cNvPr id="302" name="Auditor plays the best-response against D of the current round…"/>
          <p:cNvSpPr txBox="1"/>
          <p:nvPr/>
        </p:nvSpPr>
        <p:spPr>
          <a:xfrm>
            <a:off x="212526" y="4355289"/>
            <a:ext cx="12579748" cy="3004841"/>
          </a:xfrm>
          <a:prstGeom prst="rect">
            <a:avLst/>
          </a:prstGeom>
          <a:ln w="12700">
            <a:solidFill>
              <a:srgbClr val="000000"/>
            </a:solidFill>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p>
            <a:pPr marL="469900" indent="-469900" algn="l">
              <a:spcBef>
                <a:spcPts val="2400"/>
              </a:spcBef>
              <a:buClr>
                <a:srgbClr val="929292"/>
              </a:buClr>
              <a:buSzPct val="60000"/>
              <a:buFont typeface="Zapf Dingbats"/>
              <a:buChar char="❖"/>
              <a:defRPr sz="3600">
                <a:latin typeface="Gill Sans"/>
                <a:ea typeface="Gill Sans"/>
                <a:cs typeface="Gill Sans"/>
                <a:sym typeface="Gill Sans"/>
              </a:defRPr>
            </a:pPr>
            <a:r>
              <a:t>Auditor plays the best-response against </a:t>
            </a:r>
            <a:r>
              <a:rPr i="1"/>
              <a:t>D </a:t>
            </a:r>
            <a:r>
              <a:t>of the current round</a:t>
            </a:r>
          </a:p>
          <a:p>
            <a:pPr marL="939800" lvl="1" indent="-469900" algn="l">
              <a:spcBef>
                <a:spcPts val="2400"/>
              </a:spcBef>
              <a:buClr>
                <a:srgbClr val="929292"/>
              </a:buClr>
              <a:buSzPct val="60000"/>
              <a:buFont typeface="Zapf Dingbats"/>
              <a:buChar char="❖"/>
              <a:defRPr sz="3600">
                <a:latin typeface="Gill Sans"/>
                <a:ea typeface="Gill Sans"/>
                <a:cs typeface="Gill Sans"/>
                <a:sym typeface="Gill Sans"/>
              </a:defRPr>
            </a:pPr>
            <a:r>
              <a:t>Find the most violated group and put all of the weight on the corresponding dual variable</a:t>
            </a:r>
          </a:p>
          <a:p>
            <a:pPr marL="939800" lvl="1" indent="-469900" algn="l">
              <a:spcBef>
                <a:spcPts val="2400"/>
              </a:spcBef>
              <a:buClr>
                <a:srgbClr val="929292"/>
              </a:buClr>
              <a:buSzPct val="60000"/>
              <a:buFont typeface="Zapf Dingbats"/>
              <a:buChar char="❖"/>
              <a:defRPr sz="3600">
                <a:latin typeface="Gill Sans"/>
                <a:ea typeface="Gill Sans"/>
                <a:cs typeface="Gill Sans"/>
                <a:sym typeface="Gill Sans"/>
              </a:defRPr>
            </a:pPr>
            <a:r>
              <a:t>Reduced to a cost-sensitive classification problem over </a:t>
            </a:r>
            <a:r>
              <a:rPr i="1"/>
              <a:t>G</a:t>
            </a:r>
          </a:p>
        </p:txBody>
      </p:sp>
      <p:sp>
        <p:nvSpPr>
          <p:cNvPr id="303" name="Theorem [Freund &amp; Shapire 96]: The average plays of the two players form an (approximate) equilibrium."/>
          <p:cNvSpPr txBox="1"/>
          <p:nvPr/>
        </p:nvSpPr>
        <p:spPr>
          <a:xfrm>
            <a:off x="849907" y="7533167"/>
            <a:ext cx="11304986" cy="164812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lvl1pPr algn="l">
              <a:spcBef>
                <a:spcPts val="2400"/>
              </a:spcBef>
              <a:defRPr sz="3600">
                <a:latin typeface="Gill Sans"/>
                <a:ea typeface="Gill Sans"/>
                <a:cs typeface="Gill Sans"/>
                <a:sym typeface="Gill Sans"/>
              </a:defRPr>
            </a:lvl1pPr>
          </a:lstStyle>
          <a:p>
            <a:r>
              <a:t>Theorem [Freund &amp; Shapire 96]: The average plays of the two players form an (approximate) equilibrium.</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5" name="No-Regret Algorithm for the Learner"/>
          <p:cNvSpPr txBox="1">
            <a:spLocks noGrp="1"/>
          </p:cNvSpPr>
          <p:nvPr>
            <p:ph type="title"/>
          </p:nvPr>
        </p:nvSpPr>
        <p:spPr>
          <a:xfrm>
            <a:off x="508000" y="419100"/>
            <a:ext cx="11988800" cy="850008"/>
          </a:xfrm>
          <a:prstGeom prst="rect">
            <a:avLst/>
          </a:prstGeom>
        </p:spPr>
        <p:txBody>
          <a:bodyPr/>
          <a:lstStyle>
            <a:lvl1pPr defTabSz="549148">
              <a:spcBef>
                <a:spcPts val="1500"/>
              </a:spcBef>
              <a:defRPr sz="5170"/>
            </a:lvl1pPr>
          </a:lstStyle>
          <a:p>
            <a:r>
              <a:t>No-Regret Algorithm for the Learner</a:t>
            </a:r>
          </a:p>
        </p:txBody>
      </p:sp>
      <p:sp>
        <p:nvSpPr>
          <p:cNvPr id="306" name="How to implement an oracle-efficient online learner?…"/>
          <p:cNvSpPr txBox="1"/>
          <p:nvPr/>
        </p:nvSpPr>
        <p:spPr>
          <a:xfrm>
            <a:off x="298280" y="1641591"/>
            <a:ext cx="12422586" cy="164812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fontScale="92500"/>
          </a:bodyPr>
          <a:lstStyle/>
          <a:p>
            <a:pPr marL="427609" indent="-427609" algn="l" defTabSz="531622">
              <a:spcBef>
                <a:spcPts val="2100"/>
              </a:spcBef>
              <a:buClr>
                <a:srgbClr val="929292"/>
              </a:buClr>
              <a:buSzPct val="60000"/>
              <a:buFont typeface="Zapf Dingbats"/>
              <a:buChar char="❖"/>
              <a:defRPr sz="3276">
                <a:latin typeface="Gill Sans"/>
                <a:ea typeface="Gill Sans"/>
                <a:cs typeface="Gill Sans"/>
                <a:sym typeface="Gill Sans"/>
              </a:defRPr>
            </a:pPr>
            <a:r>
              <a:rPr dirty="0"/>
              <a:t>How to implement an </a:t>
            </a:r>
            <a:r>
              <a:rPr i="1" dirty="0">
                <a:solidFill>
                  <a:srgbClr val="FF0000"/>
                </a:solidFill>
              </a:rPr>
              <a:t>oracle-efficient </a:t>
            </a:r>
            <a:r>
              <a:rPr dirty="0"/>
              <a:t>online learner?</a:t>
            </a:r>
          </a:p>
          <a:p>
            <a:pPr marL="427609" indent="-427609" algn="l" defTabSz="531622">
              <a:spcBef>
                <a:spcPts val="2100"/>
              </a:spcBef>
              <a:buClr>
                <a:srgbClr val="929292"/>
              </a:buClr>
              <a:buSzPct val="60000"/>
              <a:buFont typeface="Zapf Dingbats"/>
              <a:buChar char="❖"/>
              <a:defRPr sz="3276">
                <a:latin typeface="Gill Sans"/>
                <a:ea typeface="Gill Sans"/>
                <a:cs typeface="Gill Sans"/>
                <a:sym typeface="Gill Sans"/>
              </a:defRPr>
            </a:pPr>
            <a:r>
              <a:rPr dirty="0"/>
              <a:t>Key idea: “Follow-the-Perturbed-Leader” for online linear optimization </a:t>
            </a:r>
          </a:p>
        </p:txBody>
      </p:sp>
      <p:sp>
        <p:nvSpPr>
          <p:cNvPr id="307"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18</a:t>
            </a:fld>
            <a:endParaRPr/>
          </a:p>
        </p:txBody>
      </p:sp>
      <p:pic>
        <p:nvPicPr>
          <p:cNvPr id="308" name="Image" descr="Image"/>
          <p:cNvPicPr>
            <a:picLocks noChangeAspect="1"/>
          </p:cNvPicPr>
          <p:nvPr/>
        </p:nvPicPr>
        <p:blipFill>
          <a:blip r:embed="rId2">
            <a:extLst/>
          </a:blip>
          <a:stretch>
            <a:fillRect/>
          </a:stretch>
        </p:blipFill>
        <p:spPr>
          <a:xfrm>
            <a:off x="486907" y="4351577"/>
            <a:ext cx="12309112" cy="345242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0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30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30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2" nodeType="clickEffect">
                                  <p:stCondLst>
                                    <p:cond delay="0"/>
                                  </p:stCondLst>
                                  <p:iterate>
                                    <p:tmAbs val="0"/>
                                  </p:iterate>
                                  <p:childTnLst>
                                    <p:set>
                                      <p:cBhvr>
                                        <p:cTn id="16" fill="hold"/>
                                        <p:tgtEl>
                                          <p:spTgt spid="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 grpId="1" build="p" bldLvl="5" animBg="1" advAuto="0"/>
      <p:bldP spid="308" grpId="2" animBg="1" advAuto="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0" name="Turn CSC into Linear Optimization"/>
          <p:cNvSpPr txBox="1">
            <a:spLocks noGrp="1"/>
          </p:cNvSpPr>
          <p:nvPr>
            <p:ph type="title"/>
          </p:nvPr>
        </p:nvSpPr>
        <p:spPr>
          <a:xfrm>
            <a:off x="381000" y="579180"/>
            <a:ext cx="11988800" cy="962621"/>
          </a:xfrm>
          <a:prstGeom prst="rect">
            <a:avLst/>
          </a:prstGeom>
        </p:spPr>
        <p:txBody>
          <a:bodyPr/>
          <a:lstStyle>
            <a:lvl1pPr>
              <a:defRPr sz="5100"/>
            </a:lvl1pPr>
          </a:lstStyle>
          <a:p>
            <a:r>
              <a:t>Turn CSC into Linear Optimization</a:t>
            </a:r>
          </a:p>
        </p:txBody>
      </p:sp>
      <p:pic>
        <p:nvPicPr>
          <p:cNvPr id="311" name="Image" descr="Image"/>
          <p:cNvPicPr>
            <a:picLocks noChangeAspect="1"/>
          </p:cNvPicPr>
          <p:nvPr/>
        </p:nvPicPr>
        <p:blipFill>
          <a:blip r:embed="rId2">
            <a:extLst/>
          </a:blip>
          <a:stretch>
            <a:fillRect/>
          </a:stretch>
        </p:blipFill>
        <p:spPr>
          <a:xfrm>
            <a:off x="618529" y="2508562"/>
            <a:ext cx="11682876" cy="1248553"/>
          </a:xfrm>
          <a:prstGeom prst="rect">
            <a:avLst/>
          </a:prstGeom>
          <a:ln w="12700">
            <a:miter lim="400000"/>
          </a:ln>
        </p:spPr>
      </p:pic>
      <p:pic>
        <p:nvPicPr>
          <p:cNvPr id="312" name="Image" descr="Image"/>
          <p:cNvPicPr>
            <a:picLocks noChangeAspect="1"/>
          </p:cNvPicPr>
          <p:nvPr/>
        </p:nvPicPr>
        <p:blipFill>
          <a:blip r:embed="rId3">
            <a:extLst/>
          </a:blip>
          <a:stretch>
            <a:fillRect/>
          </a:stretch>
        </p:blipFill>
        <p:spPr>
          <a:xfrm>
            <a:off x="651371" y="4432896"/>
            <a:ext cx="8673580" cy="393204"/>
          </a:xfrm>
          <a:prstGeom prst="rect">
            <a:avLst/>
          </a:prstGeom>
          <a:ln w="12700">
            <a:miter lim="400000"/>
          </a:ln>
        </p:spPr>
      </p:pic>
      <p:pic>
        <p:nvPicPr>
          <p:cNvPr id="313" name="Image" descr="Image"/>
          <p:cNvPicPr>
            <a:picLocks noChangeAspect="1"/>
          </p:cNvPicPr>
          <p:nvPr/>
        </p:nvPicPr>
        <p:blipFill>
          <a:blip r:embed="rId4">
            <a:extLst/>
          </a:blip>
          <a:stretch>
            <a:fillRect/>
          </a:stretch>
        </p:blipFill>
        <p:spPr>
          <a:xfrm>
            <a:off x="625574" y="5501778"/>
            <a:ext cx="11339738" cy="1637290"/>
          </a:xfrm>
          <a:prstGeom prst="rect">
            <a:avLst/>
          </a:prstGeom>
          <a:ln w="12700">
            <a:miter lim="400000"/>
          </a:ln>
        </p:spPr>
      </p:pic>
      <p:sp>
        <p:nvSpPr>
          <p:cNvPr id="314"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19</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 grpId="1" animBg="1" advAuto="0"/>
      <p:bldP spid="312" grpId="2" animBg="1" advAuto="0"/>
      <p:bldP spid="313" grpId="3" animBg="1" advAuto="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6" name="Follow the Perturbed Leader"/>
          <p:cNvSpPr txBox="1">
            <a:spLocks noGrp="1"/>
          </p:cNvSpPr>
          <p:nvPr>
            <p:ph type="title"/>
          </p:nvPr>
        </p:nvSpPr>
        <p:spPr>
          <a:xfrm>
            <a:off x="508000" y="419100"/>
            <a:ext cx="11988800" cy="885825"/>
          </a:xfrm>
          <a:prstGeom prst="rect">
            <a:avLst/>
          </a:prstGeom>
        </p:spPr>
        <p:txBody>
          <a:bodyPr/>
          <a:lstStyle>
            <a:lvl1pPr defTabSz="449833">
              <a:spcBef>
                <a:spcPts val="1200"/>
              </a:spcBef>
              <a:defRPr sz="5390"/>
            </a:lvl1pPr>
          </a:lstStyle>
          <a:p>
            <a:r>
              <a:t>Follow the Perturbed Leader</a:t>
            </a:r>
          </a:p>
        </p:txBody>
      </p:sp>
      <p:sp>
        <p:nvSpPr>
          <p:cNvPr id="317"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20</a:t>
            </a:fld>
            <a:endParaRPr/>
          </a:p>
        </p:txBody>
      </p:sp>
      <p:pic>
        <p:nvPicPr>
          <p:cNvPr id="318" name="Image" descr="Image"/>
          <p:cNvPicPr>
            <a:picLocks noChangeAspect="1"/>
          </p:cNvPicPr>
          <p:nvPr/>
        </p:nvPicPr>
        <p:blipFill>
          <a:blip r:embed="rId2">
            <a:extLst/>
          </a:blip>
          <a:stretch>
            <a:fillRect/>
          </a:stretch>
        </p:blipFill>
        <p:spPr>
          <a:xfrm>
            <a:off x="481806" y="1930198"/>
            <a:ext cx="12185036" cy="524878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Main Theoretical Result"/>
          <p:cNvSpPr txBox="1">
            <a:spLocks noGrp="1"/>
          </p:cNvSpPr>
          <p:nvPr>
            <p:ph type="title"/>
          </p:nvPr>
        </p:nvSpPr>
        <p:spPr>
          <a:xfrm>
            <a:off x="635000" y="419100"/>
            <a:ext cx="11988800" cy="938114"/>
          </a:xfrm>
          <a:prstGeom prst="rect">
            <a:avLst/>
          </a:prstGeom>
        </p:spPr>
        <p:txBody>
          <a:bodyPr/>
          <a:lstStyle>
            <a:lvl1pPr defTabSz="484886">
              <a:spcBef>
                <a:spcPts val="1300"/>
              </a:spcBef>
              <a:defRPr sz="5810"/>
            </a:lvl1pPr>
          </a:lstStyle>
          <a:p>
            <a:r>
              <a:t>Main Theoretical Result</a:t>
            </a:r>
          </a:p>
        </p:txBody>
      </p:sp>
      <p:sp>
        <p:nvSpPr>
          <p:cNvPr id="321" name="Theorem (Informal): Given access to CSC oracles over classes of H and G, our algorithm runs in polynomial time, and outputs a randomized classifier D that is γ-free w.r.t. all groups in G."/>
          <p:cNvSpPr txBox="1">
            <a:spLocks noGrp="1"/>
          </p:cNvSpPr>
          <p:nvPr>
            <p:ph type="body" sz="half" idx="1"/>
          </p:nvPr>
        </p:nvSpPr>
        <p:spPr>
          <a:xfrm>
            <a:off x="508000" y="2628900"/>
            <a:ext cx="11988800" cy="2995315"/>
          </a:xfrm>
          <a:prstGeom prst="rect">
            <a:avLst/>
          </a:prstGeom>
        </p:spPr>
        <p:txBody>
          <a:bodyPr/>
          <a:lstStyle/>
          <a:p>
            <a:pPr marL="0" indent="0">
              <a:buClrTx/>
              <a:buSzTx/>
              <a:buFontTx/>
              <a:buNone/>
            </a:pPr>
            <a:r>
              <a:t>Theorem (Informal): Given access to CSC oracles over classes of </a:t>
            </a:r>
            <a:r>
              <a:rPr i="1"/>
              <a:t>H </a:t>
            </a:r>
            <a:r>
              <a:t>and </a:t>
            </a:r>
            <a:r>
              <a:rPr i="1"/>
              <a:t>G, </a:t>
            </a:r>
            <a:r>
              <a:t>our algorithm runs in polynomial time, and outputs a randomized classifier </a:t>
            </a:r>
            <a:r>
              <a:rPr i="1"/>
              <a:t>D</a:t>
            </a:r>
            <a:r>
              <a:t> that is γ-free w.r.t. all groups in </a:t>
            </a:r>
            <a:r>
              <a:rPr i="1"/>
              <a:t>G</a:t>
            </a:r>
            <a:r>
              <a:t>.</a:t>
            </a:r>
          </a:p>
        </p:txBody>
      </p:sp>
      <p:sp>
        <p:nvSpPr>
          <p:cNvPr id="322" name="Is this useful?"/>
          <p:cNvSpPr txBox="1"/>
          <p:nvPr/>
        </p:nvSpPr>
        <p:spPr>
          <a:xfrm>
            <a:off x="203200" y="6108700"/>
            <a:ext cx="11988800" cy="93811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50800" tIns="50800" rIns="50800" bIns="50800" anchor="ctr">
            <a:normAutofit/>
          </a:bodyPr>
          <a:lstStyle>
            <a:lvl1pPr>
              <a:lnSpc>
                <a:spcPct val="90000"/>
              </a:lnSpc>
              <a:spcBef>
                <a:spcPts val="1600"/>
              </a:spcBef>
              <a:defRPr sz="3900">
                <a:solidFill>
                  <a:srgbClr val="D93E2B"/>
                </a:solidFill>
                <a:latin typeface="Gill Sans"/>
                <a:ea typeface="Gill Sans"/>
                <a:cs typeface="Gill Sans"/>
                <a:sym typeface="Gill Sans"/>
              </a:defRPr>
            </a:lvl1pPr>
          </a:lstStyle>
          <a:p>
            <a:r>
              <a:t>Is this useful?</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1"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Empirical Evaluation"/>
          <p:cNvSpPr txBox="1">
            <a:spLocks noGrp="1"/>
          </p:cNvSpPr>
          <p:nvPr>
            <p:ph type="title"/>
          </p:nvPr>
        </p:nvSpPr>
        <p:spPr>
          <a:xfrm>
            <a:off x="508000" y="495300"/>
            <a:ext cx="11988800" cy="908844"/>
          </a:xfrm>
          <a:prstGeom prst="rect">
            <a:avLst/>
          </a:prstGeom>
        </p:spPr>
        <p:txBody>
          <a:bodyPr/>
          <a:lstStyle>
            <a:lvl1pPr defTabSz="467359">
              <a:spcBef>
                <a:spcPts val="1200"/>
              </a:spcBef>
              <a:defRPr sz="5600"/>
            </a:lvl1pPr>
          </a:lstStyle>
          <a:p>
            <a:r>
              <a:t>Empirical Evaluation</a:t>
            </a:r>
          </a:p>
        </p:txBody>
      </p:sp>
      <p:sp>
        <p:nvSpPr>
          <p:cNvPr id="325" name="Solving the zero-sum game using fictitious play:…"/>
          <p:cNvSpPr txBox="1">
            <a:spLocks noGrp="1"/>
          </p:cNvSpPr>
          <p:nvPr>
            <p:ph type="body" idx="1"/>
          </p:nvPr>
        </p:nvSpPr>
        <p:spPr>
          <a:xfrm>
            <a:off x="508000" y="1739900"/>
            <a:ext cx="11988800" cy="6606241"/>
          </a:xfrm>
          <a:prstGeom prst="rect">
            <a:avLst/>
          </a:prstGeom>
        </p:spPr>
        <p:txBody>
          <a:bodyPr/>
          <a:lstStyle/>
          <a:p>
            <a:pPr marL="0" indent="0">
              <a:buClrTx/>
              <a:buSzTx/>
              <a:buFontTx/>
              <a:buNone/>
            </a:pPr>
            <a:r>
              <a:rPr dirty="0"/>
              <a:t>Solving the zero-sum game using </a:t>
            </a:r>
            <a:r>
              <a:rPr lang="en-US" dirty="0"/>
              <a:t>F</a:t>
            </a:r>
            <a:r>
              <a:rPr dirty="0"/>
              <a:t>ictitious </a:t>
            </a:r>
            <a:r>
              <a:rPr lang="en-US" dirty="0"/>
              <a:t>P</a:t>
            </a:r>
            <a:r>
              <a:rPr dirty="0"/>
              <a:t>lay:</a:t>
            </a:r>
          </a:p>
          <a:p>
            <a:pPr lvl="1"/>
            <a:r>
              <a:rPr dirty="0"/>
              <a:t>Each player in each round plays best response against the opponent’s empirical play so far</a:t>
            </a:r>
          </a:p>
          <a:p>
            <a:pPr lvl="1"/>
            <a:r>
              <a:rPr dirty="0"/>
              <a:t>Avoids repeated sampling from FTPL distributions</a:t>
            </a:r>
          </a:p>
          <a:p>
            <a:pPr lvl="1"/>
            <a:r>
              <a:rPr dirty="0"/>
              <a:t>Only guarantees asymptotic convergence</a:t>
            </a:r>
          </a:p>
          <a:p>
            <a:pPr lvl="1"/>
            <a:r>
              <a:rPr dirty="0"/>
              <a:t>In practice has the merit of simplicity and faster per-step computation</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Dataset"/>
          <p:cNvSpPr txBox="1">
            <a:spLocks noGrp="1"/>
          </p:cNvSpPr>
          <p:nvPr>
            <p:ph type="title"/>
          </p:nvPr>
        </p:nvSpPr>
        <p:spPr>
          <a:xfrm>
            <a:off x="508000" y="444500"/>
            <a:ext cx="11988800" cy="904677"/>
          </a:xfrm>
          <a:prstGeom prst="rect">
            <a:avLst/>
          </a:prstGeom>
        </p:spPr>
        <p:txBody>
          <a:bodyPr/>
          <a:lstStyle>
            <a:lvl1pPr defTabSz="455675">
              <a:spcBef>
                <a:spcPts val="1200"/>
              </a:spcBef>
              <a:defRPr sz="5460"/>
            </a:lvl1pPr>
          </a:lstStyle>
          <a:p>
            <a:r>
              <a:t>Dataset</a:t>
            </a:r>
          </a:p>
        </p:txBody>
      </p:sp>
      <p:sp>
        <p:nvSpPr>
          <p:cNvPr id="328" name="Communities and Crime dataset:…"/>
          <p:cNvSpPr txBox="1">
            <a:spLocks noGrp="1"/>
          </p:cNvSpPr>
          <p:nvPr>
            <p:ph type="body" idx="1"/>
          </p:nvPr>
        </p:nvSpPr>
        <p:spPr>
          <a:xfrm>
            <a:off x="-50800" y="1919925"/>
            <a:ext cx="13004800" cy="3224120"/>
          </a:xfrm>
          <a:prstGeom prst="rect">
            <a:avLst/>
          </a:prstGeom>
        </p:spPr>
        <p:txBody>
          <a:bodyPr>
            <a:normAutofit fontScale="92500"/>
          </a:bodyPr>
          <a:lstStyle/>
          <a:p>
            <a:pPr marL="329184" indent="-329184" defTabSz="438911">
              <a:lnSpc>
                <a:spcPct val="120000"/>
              </a:lnSpc>
              <a:spcBef>
                <a:spcPts val="200"/>
              </a:spcBef>
              <a:buClrTx/>
              <a:buSzPct val="100000"/>
              <a:buFont typeface="Arial"/>
              <a:buChar char="•"/>
              <a:defRPr sz="3743">
                <a:solidFill>
                  <a:srgbClr val="000000"/>
                </a:solidFill>
              </a:defRPr>
            </a:pPr>
            <a:r>
              <a:rPr dirty="0"/>
              <a:t>Communities and Crime dataset: </a:t>
            </a:r>
          </a:p>
          <a:p>
            <a:pPr marL="768095" lvl="1" indent="-329184" defTabSz="438911">
              <a:lnSpc>
                <a:spcPct val="120000"/>
              </a:lnSpc>
              <a:spcBef>
                <a:spcPts val="200"/>
              </a:spcBef>
              <a:buClrTx/>
              <a:buSzPct val="100000"/>
              <a:buFont typeface="Arial"/>
              <a:buChar char="•"/>
              <a:defRPr sz="3743">
                <a:solidFill>
                  <a:srgbClr val="000000"/>
                </a:solidFill>
              </a:defRPr>
            </a:pPr>
            <a:r>
              <a:rPr dirty="0"/>
              <a:t>census and other data on 2K U.S. communities </a:t>
            </a:r>
          </a:p>
          <a:p>
            <a:pPr marL="768095" lvl="1" indent="-329184" defTabSz="438911">
              <a:lnSpc>
                <a:spcPct val="120000"/>
              </a:lnSpc>
              <a:spcBef>
                <a:spcPts val="200"/>
              </a:spcBef>
              <a:buClrTx/>
              <a:buSzPct val="100000"/>
              <a:buFont typeface="Arial"/>
              <a:buChar char="•"/>
              <a:defRPr sz="3743">
                <a:solidFill>
                  <a:srgbClr val="000000"/>
                </a:solidFill>
              </a:defRPr>
            </a:pPr>
            <a:r>
              <a:rPr dirty="0"/>
              <a:t>target prediction: high vs. low violent crime rate</a:t>
            </a:r>
          </a:p>
          <a:p>
            <a:pPr marL="768095" lvl="1" indent="-329184" defTabSz="438911">
              <a:lnSpc>
                <a:spcPct val="120000"/>
              </a:lnSpc>
              <a:spcBef>
                <a:spcPts val="200"/>
              </a:spcBef>
              <a:buClrTx/>
              <a:buSzPct val="100000"/>
              <a:buFont typeface="Arial"/>
              <a:buChar char="•"/>
              <a:defRPr sz="3743">
                <a:solidFill>
                  <a:srgbClr val="000000"/>
                </a:solidFill>
              </a:defRPr>
            </a:pPr>
            <a:r>
              <a:rPr dirty="0"/>
              <a:t>122 features total; 18 protected (racial groups, incomes, police) </a:t>
            </a:r>
          </a:p>
        </p:txBody>
      </p:sp>
      <p:sp>
        <p:nvSpPr>
          <p:cNvPr id="329" name="Both H (d = 122) and G (d = 18) are linear threshold functions…"/>
          <p:cNvSpPr txBox="1"/>
          <p:nvPr/>
        </p:nvSpPr>
        <p:spPr>
          <a:xfrm>
            <a:off x="94375" y="6730483"/>
            <a:ext cx="13388280" cy="152503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p>
            <a:pPr marL="342900" indent="-342900" algn="l" defTabSz="457200">
              <a:lnSpc>
                <a:spcPct val="120000"/>
              </a:lnSpc>
              <a:spcBef>
                <a:spcPts val="300"/>
              </a:spcBef>
              <a:buSzPct val="100000"/>
              <a:buFont typeface="Arial"/>
              <a:buChar char="•"/>
              <a:defRPr sz="3800">
                <a:solidFill>
                  <a:srgbClr val="000000"/>
                </a:solidFill>
                <a:latin typeface="Gill Sans"/>
                <a:ea typeface="Gill Sans"/>
                <a:cs typeface="Gill Sans"/>
                <a:sym typeface="Gill Sans"/>
              </a:defRPr>
            </a:pPr>
            <a:r>
              <a:rPr dirty="0"/>
              <a:t>Both </a:t>
            </a:r>
            <a:r>
              <a:rPr i="1" dirty="0"/>
              <a:t>H</a:t>
            </a:r>
            <a:r>
              <a:rPr dirty="0"/>
              <a:t> (</a:t>
            </a:r>
            <a:r>
              <a:rPr i="1" dirty="0"/>
              <a:t>d</a:t>
            </a:r>
            <a:r>
              <a:rPr dirty="0"/>
              <a:t> = 122) and </a:t>
            </a:r>
            <a:r>
              <a:rPr i="1" dirty="0"/>
              <a:t>G</a:t>
            </a:r>
            <a:r>
              <a:rPr dirty="0"/>
              <a:t> (</a:t>
            </a:r>
            <a:r>
              <a:rPr i="1" dirty="0"/>
              <a:t>d</a:t>
            </a:r>
            <a:r>
              <a:rPr dirty="0"/>
              <a:t> = 18) are linear threshold functions</a:t>
            </a:r>
          </a:p>
          <a:p>
            <a:pPr marL="342900" indent="-342900" algn="l" defTabSz="457200">
              <a:lnSpc>
                <a:spcPct val="120000"/>
              </a:lnSpc>
              <a:spcBef>
                <a:spcPts val="300"/>
              </a:spcBef>
              <a:buSzPct val="100000"/>
              <a:buFont typeface="Arial"/>
              <a:buChar char="•"/>
              <a:defRPr sz="3800">
                <a:solidFill>
                  <a:srgbClr val="000000"/>
                </a:solidFill>
                <a:latin typeface="Gill Sans"/>
                <a:ea typeface="Gill Sans"/>
                <a:cs typeface="Gill Sans"/>
                <a:sym typeface="Gill Sans"/>
              </a:defRPr>
            </a:pPr>
            <a:r>
              <a:rPr dirty="0"/>
              <a:t>Implemented with thresholded linear regression as CSC oracle</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Convergence for different input γ’s"/>
          <p:cNvSpPr txBox="1">
            <a:spLocks noGrp="1"/>
          </p:cNvSpPr>
          <p:nvPr>
            <p:ph type="title"/>
          </p:nvPr>
        </p:nvSpPr>
        <p:spPr>
          <a:xfrm>
            <a:off x="508000" y="419100"/>
            <a:ext cx="11988800" cy="805162"/>
          </a:xfrm>
          <a:prstGeom prst="rect">
            <a:avLst/>
          </a:prstGeom>
        </p:spPr>
        <p:txBody>
          <a:bodyPr/>
          <a:lstStyle>
            <a:lvl1pPr defTabSz="379729">
              <a:spcBef>
                <a:spcPts val="1000"/>
              </a:spcBef>
              <a:defRPr sz="4550"/>
            </a:lvl1pPr>
          </a:lstStyle>
          <a:p>
            <a:r>
              <a:t>Convergence for different input γ’s</a:t>
            </a:r>
          </a:p>
        </p:txBody>
      </p:sp>
      <p:pic>
        <p:nvPicPr>
          <p:cNvPr id="332" name="arxiv-april_error2.jpg" descr="arxiv-april_error2.jpg"/>
          <p:cNvPicPr>
            <a:picLocks noChangeAspect="1"/>
          </p:cNvPicPr>
          <p:nvPr/>
        </p:nvPicPr>
        <p:blipFill>
          <a:blip r:embed="rId2">
            <a:extLst/>
          </a:blip>
          <a:stretch>
            <a:fillRect/>
          </a:stretch>
        </p:blipFill>
        <p:spPr>
          <a:xfrm>
            <a:off x="0" y="1766380"/>
            <a:ext cx="6371576" cy="5448768"/>
          </a:xfrm>
          <a:prstGeom prst="rect">
            <a:avLst/>
          </a:prstGeom>
          <a:ln w="12700">
            <a:miter lim="400000"/>
          </a:ln>
        </p:spPr>
      </p:pic>
      <p:pic>
        <p:nvPicPr>
          <p:cNvPr id="333" name="arxiv-april_gamma2.jpg" descr="arxiv-april_gamma2.jpg"/>
          <p:cNvPicPr>
            <a:picLocks noChangeAspect="1"/>
          </p:cNvPicPr>
          <p:nvPr/>
        </p:nvPicPr>
        <p:blipFill>
          <a:blip r:embed="rId3">
            <a:extLst/>
          </a:blip>
          <a:stretch>
            <a:fillRect/>
          </a:stretch>
        </p:blipFill>
        <p:spPr>
          <a:xfrm>
            <a:off x="6286475" y="1766380"/>
            <a:ext cx="6718326" cy="544876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 grpId="1"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2839" y="188689"/>
            <a:ext cx="6598774" cy="702962"/>
          </a:xfrm>
        </p:spPr>
        <p:txBody>
          <a:bodyPr>
            <a:normAutofit/>
          </a:bodyPr>
          <a:lstStyle/>
          <a:p>
            <a:r>
              <a:rPr lang="en-US" sz="4000" dirty="0"/>
              <a:t>Pareto Curves: </a:t>
            </a:r>
            <a:r>
              <a:rPr lang="da-DK" sz="4000" dirty="0"/>
              <a:t>(</a:t>
            </a:r>
            <a:r>
              <a:rPr lang="da-DK" sz="4000" dirty="0" err="1"/>
              <a:t>error</a:t>
            </a:r>
            <a:r>
              <a:rPr lang="da-DK" sz="4000" dirty="0"/>
              <a:t>, </a:t>
            </a:r>
            <a:r>
              <a:rPr lang="da-DK" sz="4000" dirty="0" err="1"/>
              <a:t>γ</a:t>
            </a:r>
            <a:r>
              <a:rPr lang="da-DK" sz="4000" dirty="0"/>
              <a:t>)</a:t>
            </a:r>
            <a:endParaRPr lang="en-US" sz="4000" dirty="0"/>
          </a:p>
        </p:txBody>
      </p:sp>
      <p:sp>
        <p:nvSpPr>
          <p:cNvPr id="3" name="Text Placeholder 2"/>
          <p:cNvSpPr>
            <a:spLocks noGrp="1"/>
          </p:cNvSpPr>
          <p:nvPr>
            <p:ph type="body" idx="1"/>
          </p:nvPr>
        </p:nvSpPr>
        <p:spPr/>
        <p:txBody>
          <a:bodyPr/>
          <a:lstStyle/>
          <a:p>
            <a:endParaRPr lang="en-US" dirty="0"/>
          </a:p>
        </p:txBody>
      </p:sp>
      <p:pic>
        <p:nvPicPr>
          <p:cNvPr id="4" name="Picture 3" descr="unnamed-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1485" y="891651"/>
            <a:ext cx="10444332" cy="7833249"/>
          </a:xfrm>
          <a:prstGeom prst="rect">
            <a:avLst/>
          </a:prstGeom>
        </p:spPr>
      </p:pic>
      <p:sp>
        <p:nvSpPr>
          <p:cNvPr id="5" name="TextBox 4"/>
          <p:cNvSpPr txBox="1"/>
          <p:nvPr/>
        </p:nvSpPr>
        <p:spPr>
          <a:xfrm>
            <a:off x="2450312" y="8724900"/>
            <a:ext cx="9002452"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3" indent="0"/>
            <a:r>
              <a:rPr kumimoji="0" lang="en-US" b="0" i="0" u="none" strike="noStrike" cap="none" spc="0" normalizeH="0" baseline="0" dirty="0">
                <a:ln>
                  <a:noFill/>
                </a:ln>
                <a:solidFill>
                  <a:srgbClr val="414141"/>
                </a:solidFill>
                <a:effectLst/>
                <a:uFillTx/>
                <a:latin typeface="Palatino"/>
                <a:ea typeface="Palatino"/>
                <a:cs typeface="Palatino"/>
                <a:sym typeface="Palatino"/>
              </a:rPr>
              <a:t> Across a range of datasets unfairness starts around .02-.03 </a:t>
            </a:r>
          </a:p>
          <a:p>
            <a:pPr lvl="2" indent="0"/>
            <a:r>
              <a:rPr kumimoji="0" lang="en-US" sz="2400" b="0" i="0" u="none" strike="noStrike" cap="none" spc="0" normalizeH="0" baseline="0" dirty="0">
                <a:ln>
                  <a:noFill/>
                </a:ln>
                <a:solidFill>
                  <a:srgbClr val="414141"/>
                </a:solidFill>
                <a:effectLst/>
                <a:uFillTx/>
                <a:latin typeface="Palatino"/>
                <a:ea typeface="Palatino"/>
                <a:cs typeface="Palatino"/>
                <a:sym typeface="Palatino"/>
              </a:rPr>
              <a:t>   </a:t>
            </a:r>
            <a:r>
              <a:rPr lang="en-US" dirty="0"/>
              <a:t> </a:t>
            </a:r>
            <a:r>
              <a:rPr kumimoji="0" lang="en-US" sz="2400" b="0" i="0" u="none" strike="noStrike" cap="none" spc="0" normalizeH="0" baseline="0" dirty="0">
                <a:ln>
                  <a:noFill/>
                </a:ln>
                <a:solidFill>
                  <a:srgbClr val="414141"/>
                </a:solidFill>
                <a:effectLst/>
                <a:uFillTx/>
                <a:latin typeface="Palatino"/>
                <a:ea typeface="Palatino"/>
                <a:cs typeface="Palatino"/>
                <a:sym typeface="Palatino"/>
              </a:rPr>
              <a:t>We are able to drive near 0 with</a:t>
            </a:r>
            <a:r>
              <a:rPr kumimoji="0" lang="en-US" sz="2400" b="0" i="0" u="none" strike="noStrike" cap="none" spc="0" normalizeH="0" dirty="0">
                <a:ln>
                  <a:noFill/>
                </a:ln>
                <a:solidFill>
                  <a:srgbClr val="414141"/>
                </a:solidFill>
                <a:effectLst/>
                <a:uFillTx/>
                <a:latin typeface="Palatino"/>
                <a:ea typeface="Palatino"/>
                <a:cs typeface="Palatino"/>
                <a:sym typeface="Palatino"/>
              </a:rPr>
              <a:t> only a 3-6% increase in error</a:t>
            </a:r>
            <a:endParaRPr kumimoji="0" lang="en-US" sz="2400" b="0" i="0" u="none" strike="noStrike" cap="none" spc="0" normalizeH="0" baseline="0" dirty="0">
              <a:ln>
                <a:noFill/>
              </a:ln>
              <a:solidFill>
                <a:srgbClr val="414141"/>
              </a:solidFill>
              <a:effectLst/>
              <a:uFillTx/>
              <a:latin typeface="Palatino"/>
              <a:ea typeface="Palatino"/>
              <a:cs typeface="Palatino"/>
              <a:sym typeface="Palatino"/>
            </a:endParaRPr>
          </a:p>
        </p:txBody>
      </p:sp>
    </p:spTree>
    <p:extLst>
      <p:ext uri="{BB962C8B-B14F-4D97-AF65-F5344CB8AC3E}">
        <p14:creationId xmlns:p14="http://schemas.microsoft.com/office/powerpoint/2010/main" val="209315619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a:p>
        </p:txBody>
      </p:sp>
      <p:pic>
        <p:nvPicPr>
          <p:cNvPr id="5" name="trajmov.mov">
            <a:hlinkClick r:id="" action="ppaction://media"/>
          </p:cNvPr>
          <p:cNvPicPr/>
          <p:nvPr>
            <a:videoFile r:link="rId1"/>
          </p:nvPr>
        </p:nvPicPr>
        <p:blipFill>
          <a:blip r:embed="rId3"/>
          <a:stretch>
            <a:fillRect/>
          </a:stretch>
        </p:blipFill>
        <p:spPr>
          <a:xfrm>
            <a:off x="0" y="298308"/>
            <a:ext cx="13004800" cy="8969487"/>
          </a:xfrm>
          <a:prstGeom prst="rect">
            <a:avLst/>
          </a:prstGeom>
        </p:spPr>
      </p:pic>
    </p:spTree>
    <p:extLst>
      <p:ext uri="{BB962C8B-B14F-4D97-AF65-F5344CB8AC3E}">
        <p14:creationId xmlns:p14="http://schemas.microsoft.com/office/powerpoint/2010/main" val="422507995"/>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 name="Title"/>
          <p:cNvSpPr txBox="1">
            <a:spLocks noGrp="1"/>
          </p:cNvSpPr>
          <p:nvPr>
            <p:ph type="title"/>
          </p:nvPr>
        </p:nvSpPr>
        <p:spPr>
          <a:prstGeom prst="rect">
            <a:avLst/>
          </a:prstGeom>
        </p:spPr>
        <p:txBody>
          <a:bodyPr/>
          <a:lstStyle/>
          <a:p>
            <a:endParaRPr/>
          </a:p>
        </p:txBody>
      </p:sp>
      <p:sp>
        <p:nvSpPr>
          <p:cNvPr id="338" name="Body"/>
          <p:cNvSpPr txBox="1">
            <a:spLocks noGrp="1"/>
          </p:cNvSpPr>
          <p:nvPr>
            <p:ph type="body" idx="1"/>
          </p:nvPr>
        </p:nvSpPr>
        <p:spPr>
          <a:prstGeom prst="rect">
            <a:avLst/>
          </a:prstGeom>
        </p:spPr>
        <p:txBody>
          <a:bodyPr/>
          <a:lstStyle/>
          <a:p>
            <a:endParaRPr/>
          </a:p>
        </p:txBody>
      </p:sp>
      <p:pic>
        <p:nvPicPr>
          <p:cNvPr id="339" name="traj3.png" descr="traj3.png"/>
          <p:cNvPicPr>
            <a:picLocks noChangeAspect="1"/>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5" name="traj6.png" descr="traj6.png"/>
          <p:cNvPicPr>
            <a:picLocks noChangeAspect="1"/>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1" name="Title"/>
          <p:cNvSpPr txBox="1">
            <a:spLocks noGrp="1"/>
          </p:cNvSpPr>
          <p:nvPr>
            <p:ph type="title"/>
          </p:nvPr>
        </p:nvSpPr>
        <p:spPr>
          <a:prstGeom prst="rect">
            <a:avLst/>
          </a:prstGeom>
        </p:spPr>
        <p:txBody>
          <a:bodyPr/>
          <a:lstStyle/>
          <a:p>
            <a:endParaRPr/>
          </a:p>
        </p:txBody>
      </p:sp>
      <p:sp>
        <p:nvSpPr>
          <p:cNvPr id="342" name="Body"/>
          <p:cNvSpPr txBox="1">
            <a:spLocks noGrp="1"/>
          </p:cNvSpPr>
          <p:nvPr>
            <p:ph type="body" idx="1"/>
          </p:nvPr>
        </p:nvSpPr>
        <p:spPr>
          <a:prstGeom prst="rect">
            <a:avLst/>
          </a:prstGeom>
        </p:spPr>
        <p:txBody>
          <a:bodyPr/>
          <a:lstStyle/>
          <a:p>
            <a:endParaRPr/>
          </a:p>
        </p:txBody>
      </p:sp>
      <p:pic>
        <p:nvPicPr>
          <p:cNvPr id="343" name="traj1.png" descr="traj1.png"/>
          <p:cNvPicPr>
            <a:picLocks noChangeAspect="1"/>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Flattening the Discrimination </a:t>
            </a:r>
            <a:r>
              <a:rPr lang="en-US" dirty="0" err="1"/>
              <a:t>Heatmap</a:t>
            </a:r>
            <a:endParaRPr lang="en-US" dirty="0"/>
          </a:p>
        </p:txBody>
      </p:sp>
      <p:sp>
        <p:nvSpPr>
          <p:cNvPr id="3" name="Text Placeholder 2"/>
          <p:cNvSpPr>
            <a:spLocks noGrp="1"/>
          </p:cNvSpPr>
          <p:nvPr>
            <p:ph type="body" idx="1"/>
          </p:nvPr>
        </p:nvSpPr>
        <p:spPr/>
        <p:txBody>
          <a:bodyPr/>
          <a:lstStyle/>
          <a:p>
            <a:endParaRPr lang="en-US"/>
          </a:p>
        </p:txBody>
      </p:sp>
      <p:pic>
        <p:nvPicPr>
          <p:cNvPr id="4" name="Picture 3" descr="heat-st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774" y="2628900"/>
            <a:ext cx="10029380" cy="6303339"/>
          </a:xfrm>
          <a:prstGeom prst="rect">
            <a:avLst/>
          </a:prstGeom>
        </p:spPr>
      </p:pic>
    </p:spTree>
    <p:extLst>
      <p:ext uri="{BB962C8B-B14F-4D97-AF65-F5344CB8AC3E}">
        <p14:creationId xmlns:p14="http://schemas.microsoft.com/office/powerpoint/2010/main" val="318962171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a:p>
        </p:txBody>
      </p:sp>
      <p:pic>
        <p:nvPicPr>
          <p:cNvPr id="4" name="Picture 3" descr="heat-int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004800" cy="9759024"/>
          </a:xfrm>
          <a:prstGeom prst="rect">
            <a:avLst/>
          </a:prstGeom>
        </p:spPr>
      </p:pic>
    </p:spTree>
    <p:extLst>
      <p:ext uri="{BB962C8B-B14F-4D97-AF65-F5344CB8AC3E}">
        <p14:creationId xmlns:p14="http://schemas.microsoft.com/office/powerpoint/2010/main" val="97907888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heat-inter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004800" cy="9753600"/>
          </a:xfrm>
          <a:prstGeom prst="rect">
            <a:avLst/>
          </a:prstGeom>
        </p:spPr>
      </p:pic>
    </p:spTree>
    <p:extLst>
      <p:ext uri="{BB962C8B-B14F-4D97-AF65-F5344CB8AC3E}">
        <p14:creationId xmlns:p14="http://schemas.microsoft.com/office/powerpoint/2010/main" val="259733265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Subgroup Fairness!</a:t>
            </a:r>
          </a:p>
        </p:txBody>
      </p:sp>
      <p:sp>
        <p:nvSpPr>
          <p:cNvPr id="3" name="Text Placeholder 2"/>
          <p:cNvSpPr>
            <a:spLocks noGrp="1"/>
          </p:cNvSpPr>
          <p:nvPr>
            <p:ph type="body" idx="1"/>
          </p:nvPr>
        </p:nvSpPr>
        <p:spPr/>
        <p:txBody>
          <a:bodyPr/>
          <a:lstStyle/>
          <a:p>
            <a:endParaRPr lang="en-US"/>
          </a:p>
        </p:txBody>
      </p:sp>
      <p:pic>
        <p:nvPicPr>
          <p:cNvPr id="4" name="Picture 3" descr="heat-endi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600" y="2403677"/>
            <a:ext cx="10243027" cy="6689480"/>
          </a:xfrm>
          <a:prstGeom prst="rect">
            <a:avLst/>
          </a:prstGeom>
        </p:spPr>
      </p:pic>
    </p:spTree>
    <p:extLst>
      <p:ext uri="{BB962C8B-B14F-4D97-AF65-F5344CB8AC3E}">
        <p14:creationId xmlns:p14="http://schemas.microsoft.com/office/powerpoint/2010/main" val="207438397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Does fairness to marginal subgroups achieve finer subgroup fairness? No!</a:t>
            </a:r>
          </a:p>
        </p:txBody>
      </p:sp>
      <p:sp>
        <p:nvSpPr>
          <p:cNvPr id="3" name="Text Placeholder 2"/>
          <p:cNvSpPr>
            <a:spLocks noGrp="1"/>
          </p:cNvSpPr>
          <p:nvPr>
            <p:ph type="body" idx="1"/>
          </p:nvPr>
        </p:nvSpPr>
        <p:spPr/>
        <p:txBody>
          <a:bodyPr/>
          <a:lstStyle/>
          <a:p>
            <a:endParaRPr lang="en-US" dirty="0"/>
          </a:p>
        </p:txBody>
      </p:sp>
      <p:pic>
        <p:nvPicPr>
          <p:cNvPr id="4" name="Picture 3" descr="MSRhea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6772" y="2389504"/>
            <a:ext cx="9183861" cy="6887896"/>
          </a:xfrm>
          <a:prstGeom prst="rect">
            <a:avLst/>
          </a:prstGeom>
        </p:spPr>
      </p:pic>
    </p:spTree>
    <p:extLst>
      <p:ext uri="{BB962C8B-B14F-4D97-AF65-F5344CB8AC3E}">
        <p14:creationId xmlns:p14="http://schemas.microsoft.com/office/powerpoint/2010/main" val="138897983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5" name="Pareto curve for (error, γ)"/>
          <p:cNvSpPr txBox="1">
            <a:spLocks noGrp="1"/>
          </p:cNvSpPr>
          <p:nvPr>
            <p:ph type="title"/>
          </p:nvPr>
        </p:nvSpPr>
        <p:spPr>
          <a:xfrm>
            <a:off x="508000" y="292100"/>
            <a:ext cx="11988800" cy="1219200"/>
          </a:xfrm>
          <a:prstGeom prst="rect">
            <a:avLst/>
          </a:prstGeom>
        </p:spPr>
        <p:txBody>
          <a:bodyPr>
            <a:normAutofit fontScale="90000"/>
          </a:bodyPr>
          <a:lstStyle>
            <a:lvl1pPr>
              <a:defRPr sz="5300"/>
            </a:lvl1pPr>
          </a:lstStyle>
          <a:p>
            <a:r>
              <a:rPr dirty="0"/>
              <a:t>Pareto curve for (error, γ)</a:t>
            </a:r>
            <a:r>
              <a:rPr lang="en-US" dirty="0"/>
              <a:t>: varying the features</a:t>
            </a:r>
            <a:endParaRPr dirty="0"/>
          </a:p>
        </p:txBody>
      </p:sp>
      <p:pic>
        <p:nvPicPr>
          <p:cNvPr id="2" name="Picture 1" descr="unnam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632" y="1511300"/>
            <a:ext cx="10887563" cy="7881056"/>
          </a:xfrm>
          <a:prstGeom prst="rect">
            <a:avLst/>
          </a:prstGeom>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Preventing Fairness Gerrymandering: Auditing and Learning for Subgroup Fairness"/>
          <p:cNvSpPr txBox="1">
            <a:spLocks noGrp="1"/>
          </p:cNvSpPr>
          <p:nvPr>
            <p:ph type="ctrTitle"/>
          </p:nvPr>
        </p:nvSpPr>
        <p:spPr>
          <a:xfrm>
            <a:off x="806444" y="104212"/>
            <a:ext cx="11701001" cy="2991976"/>
          </a:xfrm>
          <a:prstGeom prst="rect">
            <a:avLst/>
          </a:prstGeom>
        </p:spPr>
        <p:txBody>
          <a:bodyPr/>
          <a:lstStyle>
            <a:lvl1pPr algn="ctr">
              <a:defRPr sz="5000">
                <a:solidFill>
                  <a:schemeClr val="accent1">
                    <a:hueOff val="369195"/>
                    <a:satOff val="13972"/>
                    <a:lumOff val="-24493"/>
                  </a:schemeClr>
                </a:solidFill>
                <a:latin typeface="Gill Sans"/>
                <a:ea typeface="Gill Sans"/>
                <a:cs typeface="Gill Sans"/>
                <a:sym typeface="Gill Sans"/>
              </a:defRPr>
            </a:lvl1pPr>
          </a:lstStyle>
          <a:p>
            <a:r>
              <a:t>Preventing Fairness Gerrymandering: Auditing and Learning for Subgroup Fairness</a:t>
            </a:r>
          </a:p>
        </p:txBody>
      </p:sp>
      <p:sp>
        <p:nvSpPr>
          <p:cNvPr id="358" name="Slide Number"/>
          <p:cNvSpPr txBox="1">
            <a:spLocks noGrp="1"/>
          </p:cNvSpPr>
          <p:nvPr>
            <p:ph type="sldNum" sz="quarter" idx="4294967295"/>
          </p:nvPr>
        </p:nvSpPr>
        <p:spPr>
          <a:prstGeom prst="rect">
            <a:avLst/>
          </a:prstGeom>
          <a:extLst>
            <a:ext uri="{C572A759-6A51-4108-AA02-DFA0A04FC94B}">
              <ma14:wrappingTextBoxFlag xmlns:mc="http://schemas.openxmlformats.org/markup-compatibility/2006" xmlns:mv="urn:schemas-microsoft-com:mac:vml" xmlns:ma14="http://schemas.microsoft.com/office/mac/drawingml/2011/main" xmlns="" val="1"/>
            </a:ext>
          </a:extLst>
        </p:spPr>
        <p:txBody>
          <a:bodyPr/>
          <a:lstStyle/>
          <a:p>
            <a:fld id="{86CB4B4D-7CA3-9044-876B-883B54F8677D}" type="slidenum">
              <a:rPr/>
              <a:pPr/>
              <a:t>36</a:t>
            </a:fld>
            <a:endParaRPr/>
          </a:p>
        </p:txBody>
      </p:sp>
      <p:sp>
        <p:nvSpPr>
          <p:cNvPr id="359" name="Pre-print available on arXiv"/>
          <p:cNvSpPr txBox="1"/>
          <p:nvPr/>
        </p:nvSpPr>
        <p:spPr>
          <a:xfrm>
            <a:off x="1682970" y="2929757"/>
            <a:ext cx="9969076" cy="704295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wrap="none" lIns="50800" tIns="50800" rIns="50800" bIns="50800" anchor="ctr">
            <a:spAutoFit/>
          </a:bodyPr>
          <a:lstStyle>
            <a:lvl1pPr>
              <a:defRPr sz="3600">
                <a:latin typeface="Gill Sans"/>
                <a:ea typeface="Gill Sans"/>
                <a:cs typeface="Gill Sans"/>
                <a:sym typeface="Gill Sans"/>
              </a:defRPr>
            </a:lvl1pPr>
          </a:lstStyle>
          <a:p>
            <a:r>
              <a:rPr lang="en-US" sz="3100" dirty="0"/>
              <a:t>Seth Neel</a:t>
            </a:r>
          </a:p>
          <a:p>
            <a:r>
              <a:rPr lang="en-US" sz="3100" dirty="0"/>
              <a:t>University of Pennsylvania</a:t>
            </a:r>
          </a:p>
          <a:p>
            <a:endParaRPr lang="en-US" sz="3100" dirty="0"/>
          </a:p>
          <a:p>
            <a:r>
              <a:rPr lang="en-US" sz="3100" dirty="0"/>
              <a:t>MD4SG</a:t>
            </a:r>
          </a:p>
          <a:p>
            <a:r>
              <a:rPr lang="en-US" sz="3100" dirty="0"/>
              <a:t>Cornell University</a:t>
            </a:r>
          </a:p>
          <a:p>
            <a:r>
              <a:rPr lang="en-US" sz="3100" dirty="0"/>
              <a:t>June 22, 2018</a:t>
            </a:r>
          </a:p>
          <a:p>
            <a:endParaRPr lang="en-US" sz="3100" dirty="0"/>
          </a:p>
          <a:p>
            <a:endParaRPr lang="en-US" sz="3100" dirty="0"/>
          </a:p>
          <a:p>
            <a:r>
              <a:rPr lang="en-US" sz="3100" dirty="0"/>
              <a:t>Joint work with Michael Kearns, Aaron Roth, and Steven Wu</a:t>
            </a:r>
          </a:p>
          <a:p>
            <a:endParaRPr lang="en-US" sz="3100" dirty="0"/>
          </a:p>
          <a:p>
            <a:r>
              <a:rPr lang="en-US" sz="3100" dirty="0"/>
              <a:t>To appear, ICML 2018</a:t>
            </a:r>
          </a:p>
          <a:p>
            <a:r>
              <a:rPr lang="en-US" sz="3100" dirty="0"/>
              <a:t>Pre-print available on </a:t>
            </a:r>
            <a:r>
              <a:rPr lang="en-US" sz="3100" dirty="0" err="1"/>
              <a:t>arXiv</a:t>
            </a:r>
            <a:endParaRPr lang="en-US" sz="3100" dirty="0"/>
          </a:p>
          <a:p>
            <a:endParaRPr lang="en-US" sz="3100" dirty="0"/>
          </a:p>
          <a:p>
            <a:endParaRPr lang="en-US" sz="2400" dirty="0"/>
          </a:p>
          <a:p>
            <a:endParaRPr lang="en-US" sz="2400" dirty="0"/>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676</TotalTime>
  <Words>1241</Words>
  <Application>Microsoft Macintosh PowerPoint</Application>
  <PresentationFormat>Custom</PresentationFormat>
  <Paragraphs>153</Paragraphs>
  <Slides>36</Slides>
  <Notes>0</Notes>
  <HiddenSlides>10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Avenir Roman</vt:lpstr>
      <vt:lpstr>Bodoni SvtyTwo ITC TT-Book</vt:lpstr>
      <vt:lpstr>Gill Sans</vt:lpstr>
      <vt:lpstr>Helvetica</vt:lpstr>
      <vt:lpstr>Palatino</vt:lpstr>
      <vt:lpstr>Zapf Dingbats</vt:lpstr>
      <vt:lpstr>New_Template4</vt:lpstr>
      <vt:lpstr>Preventing Fairness Gerrymandering: Auditing and Learning for Subgroup Fairness</vt:lpstr>
      <vt:lpstr>PowerPoint Presentation</vt:lpstr>
      <vt:lpstr>Can we design fair ML algorithms?</vt:lpstr>
      <vt:lpstr>Statistical Fairness Notions</vt:lpstr>
      <vt:lpstr>Interpolating group fairness and individual fairness</vt:lpstr>
      <vt:lpstr>Finer-Grained Subgroups?</vt:lpstr>
      <vt:lpstr>Binary Classification Formulation</vt:lpstr>
      <vt:lpstr>Statistical Fairness Notions</vt:lpstr>
      <vt:lpstr>Auditing and Learning</vt:lpstr>
      <vt:lpstr>Hardness of Auditing</vt:lpstr>
      <vt:lpstr>Bad News/Good News</vt:lpstr>
      <vt:lpstr>Learning for Subgroup Fairness</vt:lpstr>
      <vt:lpstr>Cost-Sensitive Classification (CSC)</vt:lpstr>
      <vt:lpstr>Fair Empirical Risk Minimization Problem</vt:lpstr>
      <vt:lpstr>From Lagrangian to Zero-Sum Games</vt:lpstr>
      <vt:lpstr>Best Response as CSC</vt:lpstr>
      <vt:lpstr>Equilibrium via No-Regret Dynamics</vt:lpstr>
      <vt:lpstr>No-Regret Algorithm for the Learner</vt:lpstr>
      <vt:lpstr>Turn CSC into Linear Optimization</vt:lpstr>
      <vt:lpstr>Follow the Perturbed Leader</vt:lpstr>
      <vt:lpstr>Main Theoretical Result</vt:lpstr>
      <vt:lpstr>Empirical Evaluation</vt:lpstr>
      <vt:lpstr>Dataset</vt:lpstr>
      <vt:lpstr>Convergence for different input γ’s</vt:lpstr>
      <vt:lpstr>Pareto Curves: (error, γ)</vt:lpstr>
      <vt:lpstr>PowerPoint Presentation</vt:lpstr>
      <vt:lpstr>PowerPoint Presentation</vt:lpstr>
      <vt:lpstr>PowerPoint Presentation</vt:lpstr>
      <vt:lpstr>PowerPoint Presentation</vt:lpstr>
      <vt:lpstr>Flattening the Discrimination Heatmap</vt:lpstr>
      <vt:lpstr>PowerPoint Presentation</vt:lpstr>
      <vt:lpstr>PowerPoint Presentation</vt:lpstr>
      <vt:lpstr>Subgroup Fairness!</vt:lpstr>
      <vt:lpstr>Does fairness to marginal subgroups achieve finer subgroup fairness? No!</vt:lpstr>
      <vt:lpstr>Pareto curve for (error, γ): varying the features</vt:lpstr>
      <vt:lpstr>Preventing Fairness Gerrymandering: Auditing and Learning for Subgroup Fairness</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Fairness Gerrymandering: Auditing and Learning for Subgroup Fairness</dc:title>
  <cp:lastModifiedBy>Seth Neel</cp:lastModifiedBy>
  <cp:revision>45</cp:revision>
  <dcterms:created xsi:type="dcterms:W3CDTF">2018-06-14T08:54:46Z</dcterms:created>
  <dcterms:modified xsi:type="dcterms:W3CDTF">2018-06-21T04:16:04Z</dcterms:modified>
</cp:coreProperties>
</file>